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5" r:id="rId5"/>
    <p:sldId id="266" r:id="rId6"/>
    <p:sldId id="267" r:id="rId7"/>
    <p:sldId id="261" r:id="rId8"/>
    <p:sldId id="268" r:id="rId9"/>
    <p:sldId id="259" r:id="rId10"/>
    <p:sldId id="260" r:id="rId11"/>
    <p:sldId id="262" r:id="rId12"/>
    <p:sldId id="263" r:id="rId13"/>
    <p:sldId id="270" r:id="rId14"/>
    <p:sldId id="269" r:id="rId1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14"/>
    <p:restoredTop sz="94689"/>
  </p:normalViewPr>
  <p:slideViewPr>
    <p:cSldViewPr snapToGrid="0">
      <p:cViewPr varScale="1">
        <p:scale>
          <a:sx n="113" d="100"/>
          <a:sy n="113" d="100"/>
        </p:scale>
        <p:origin x="1976"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B0C8A-52D3-F64F-B6CC-E2732B90DCEC}" type="datetimeFigureOut">
              <a:rPr lang="en-NL" smtClean="0"/>
              <a:t>19/02/2025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750F6-A4D3-A543-9F91-181AAA0F4C45}" type="slidenum">
              <a:rPr lang="en-NL" smtClean="0"/>
              <a:t>‹#›</a:t>
            </a:fld>
            <a:endParaRPr lang="en-NL"/>
          </a:p>
        </p:txBody>
      </p:sp>
    </p:spTree>
    <p:extLst>
      <p:ext uri="{BB962C8B-B14F-4D97-AF65-F5344CB8AC3E}">
        <p14:creationId xmlns:p14="http://schemas.microsoft.com/office/powerpoint/2010/main" val="45084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Enkele inzichten van de Nordic API Summit in september 2024</a:t>
            </a:r>
          </a:p>
        </p:txBody>
      </p:sp>
      <p:sp>
        <p:nvSpPr>
          <p:cNvPr id="4" name="Slide Number Placeholder 3"/>
          <p:cNvSpPr>
            <a:spLocks noGrp="1"/>
          </p:cNvSpPr>
          <p:nvPr>
            <p:ph type="sldNum" sz="quarter" idx="5"/>
          </p:nvPr>
        </p:nvSpPr>
        <p:spPr/>
        <p:txBody>
          <a:bodyPr/>
          <a:lstStyle/>
          <a:p>
            <a:fld id="{5D0750F6-A4D3-A543-9F91-181AAA0F4C45}" type="slidenum">
              <a:rPr lang="en-NL" smtClean="0"/>
              <a:t>3</a:t>
            </a:fld>
            <a:endParaRPr lang="en-NL"/>
          </a:p>
        </p:txBody>
      </p:sp>
    </p:spTree>
    <p:extLst>
      <p:ext uri="{BB962C8B-B14F-4D97-AF65-F5344CB8AC3E}">
        <p14:creationId xmlns:p14="http://schemas.microsoft.com/office/powerpoint/2010/main" val="250830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NL" dirty="0"/>
              <a:t>reffend beeld van de GraphQL hype</a:t>
            </a:r>
          </a:p>
        </p:txBody>
      </p:sp>
      <p:sp>
        <p:nvSpPr>
          <p:cNvPr id="4" name="Slide Number Placeholder 3"/>
          <p:cNvSpPr>
            <a:spLocks noGrp="1"/>
          </p:cNvSpPr>
          <p:nvPr>
            <p:ph type="sldNum" sz="quarter" idx="5"/>
          </p:nvPr>
        </p:nvSpPr>
        <p:spPr/>
        <p:txBody>
          <a:bodyPr/>
          <a:lstStyle/>
          <a:p>
            <a:fld id="{5D0750F6-A4D3-A543-9F91-181AAA0F4C45}" type="slidenum">
              <a:rPr lang="en-NL" smtClean="0"/>
              <a:t>4</a:t>
            </a:fld>
            <a:endParaRPr lang="en-NL"/>
          </a:p>
        </p:txBody>
      </p:sp>
    </p:spTree>
    <p:extLst>
      <p:ext uri="{BB962C8B-B14F-4D97-AF65-F5344CB8AC3E}">
        <p14:creationId xmlns:p14="http://schemas.microsoft.com/office/powerpoint/2010/main" val="362097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D0750F6-A4D3-A543-9F91-181AAA0F4C45}" type="slidenum">
              <a:rPr lang="en-NL" smtClean="0"/>
              <a:t>5</a:t>
            </a:fld>
            <a:endParaRPr lang="en-NL"/>
          </a:p>
        </p:txBody>
      </p:sp>
    </p:spTree>
    <p:extLst>
      <p:ext uri="{BB962C8B-B14F-4D97-AF65-F5344CB8AC3E}">
        <p14:creationId xmlns:p14="http://schemas.microsoft.com/office/powerpoint/2010/main" val="397560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NL" dirty="0"/>
              <a:t>lopt wel aardig</a:t>
            </a:r>
          </a:p>
        </p:txBody>
      </p:sp>
      <p:sp>
        <p:nvSpPr>
          <p:cNvPr id="4" name="Slide Number Placeholder 3"/>
          <p:cNvSpPr>
            <a:spLocks noGrp="1"/>
          </p:cNvSpPr>
          <p:nvPr>
            <p:ph type="sldNum" sz="quarter" idx="5"/>
          </p:nvPr>
        </p:nvSpPr>
        <p:spPr/>
        <p:txBody>
          <a:bodyPr/>
          <a:lstStyle/>
          <a:p>
            <a:fld id="{5D0750F6-A4D3-A543-9F91-181AAA0F4C45}" type="slidenum">
              <a:rPr lang="en-NL" smtClean="0"/>
              <a:t>11</a:t>
            </a:fld>
            <a:endParaRPr lang="en-NL"/>
          </a:p>
        </p:txBody>
      </p:sp>
    </p:spTree>
    <p:extLst>
      <p:ext uri="{BB962C8B-B14F-4D97-AF65-F5344CB8AC3E}">
        <p14:creationId xmlns:p14="http://schemas.microsoft.com/office/powerpoint/2010/main" val="290052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D0750F6-A4D3-A543-9F91-181AAA0F4C45}" type="slidenum">
              <a:rPr lang="en-NL" smtClean="0"/>
              <a:t>14</a:t>
            </a:fld>
            <a:endParaRPr lang="en-NL"/>
          </a:p>
        </p:txBody>
      </p:sp>
    </p:spTree>
    <p:extLst>
      <p:ext uri="{BB962C8B-B14F-4D97-AF65-F5344CB8AC3E}">
        <p14:creationId xmlns:p14="http://schemas.microsoft.com/office/powerpoint/2010/main" val="3140719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64D0-87BF-FCF0-7272-170096D034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70143002-3284-BCA4-3796-3ABB3440F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656A9FBF-487A-13DE-C189-580C1D21140F}"/>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622E07EB-67DA-81C3-FB75-E5FFFE52D92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F74AED5-2582-FFCB-E05B-F3BD94FA6C31}"/>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615556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E744-B2D2-B4F0-81C6-1877458CAFB6}"/>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B3C36250-6672-6910-89BA-7B613BE98D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6F58B4E-5F41-448D-EA4C-2B8EFF38FCDF}"/>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14FB92FF-6329-0755-123A-E1566DB1A56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EB8CAA9-B3A0-F6F0-3BC9-9A96F45C5500}"/>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455816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9892EC-C40B-DE0C-F94A-F51E5017E0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63D34DA-E8AB-FEE1-0D09-9A7C7A7120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587A57D-CD1F-474F-CF73-5E8A3AC9ABAF}"/>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ADE886FE-B128-9D44-5645-55670CD8B4D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20C7A7-8F23-5436-9119-ED9645149D85}"/>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340937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70F4-36F1-AC9F-E400-C89983E704F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7197910-A273-6140-797C-4F9CDA6B92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11E5744-EE48-1832-A754-7572FAD36B06}"/>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122C4E1A-E807-167E-6802-39D25B627D9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34F74C0-7FB5-E5EF-8C0C-4E5BF81CDAA1}"/>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342993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0210-5C19-7539-79D7-D87DB3135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505B14EC-02CF-E7C1-6387-86F1006D89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FC8AAA-74C8-BBEB-1C5F-78DFAF4462DE}"/>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D01A5D4B-B881-F4EA-CC87-CFEDE1F53D7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FA04968-E93D-7D7A-383F-A7F13CE46F52}"/>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70996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1266-B9A3-5B78-B942-6155078391F1}"/>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115313F-7EE5-A19D-A264-152EEF8866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AC547902-B387-25DB-4CF6-2FA1CF1FE7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2610ADA5-FACA-C72E-AFD7-5198CD3B731B}"/>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6" name="Footer Placeholder 5">
            <a:extLst>
              <a:ext uri="{FF2B5EF4-FFF2-40B4-BE49-F238E27FC236}">
                <a16:creationId xmlns:a16="http://schemas.microsoft.com/office/drawing/2014/main" id="{16ABF2D5-78C5-73CE-3865-7554B143A377}"/>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075AFE1-465E-723C-50E8-410F37215CF8}"/>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236437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AA10-FF9F-2C04-D123-CB477DD9B5CB}"/>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7ABC2730-DCE0-E72D-6B4C-480358F22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B570BA-57B1-D08C-2B96-F47D0D8913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CD5EFAAB-7918-C180-C66B-BAA53A5C3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F556B-4AA5-CF9C-F068-E8FCB9C186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83E6B9EC-3022-8B1B-4E09-C06C3122327C}"/>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8" name="Footer Placeholder 7">
            <a:extLst>
              <a:ext uri="{FF2B5EF4-FFF2-40B4-BE49-F238E27FC236}">
                <a16:creationId xmlns:a16="http://schemas.microsoft.com/office/drawing/2014/main" id="{797EE94F-365B-E2AB-7DA5-9C6E5A28EA11}"/>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4A14F28C-855D-CD87-F9A5-284AA13ED431}"/>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132586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564F3-D79B-1440-5B57-F07CFC3F7CE6}"/>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483F3234-3A16-4842-4D8A-109A8A43E540}"/>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4" name="Footer Placeholder 3">
            <a:extLst>
              <a:ext uri="{FF2B5EF4-FFF2-40B4-BE49-F238E27FC236}">
                <a16:creationId xmlns:a16="http://schemas.microsoft.com/office/drawing/2014/main" id="{5D4B21B1-8A03-797E-34AE-D69F37ACA310}"/>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EC1450C4-B247-9BF2-DCEE-09420F56CD09}"/>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150176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79ACC-488E-82B4-3534-77EA2251D4E8}"/>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3" name="Footer Placeholder 2">
            <a:extLst>
              <a:ext uri="{FF2B5EF4-FFF2-40B4-BE49-F238E27FC236}">
                <a16:creationId xmlns:a16="http://schemas.microsoft.com/office/drawing/2014/main" id="{F3AE0044-BB75-CF2E-1F12-1679336AAAB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7B085913-3742-4F3E-025A-DBA34F8169A6}"/>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2753043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B66-C0AA-1BDB-3673-97CAA2B4F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5FC337D7-B69B-8867-88BA-86AF9763B5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5FAC16E-8CE8-7E7E-6EC7-B0C74F14C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F823D-D4AA-5126-EB30-44261F775991}"/>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6" name="Footer Placeholder 5">
            <a:extLst>
              <a:ext uri="{FF2B5EF4-FFF2-40B4-BE49-F238E27FC236}">
                <a16:creationId xmlns:a16="http://schemas.microsoft.com/office/drawing/2014/main" id="{4EB16338-2BDE-7F82-ABBF-BB544C31BB8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E9D86A7C-B043-929F-D424-FD8A2DED8819}"/>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289719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F7A-2B2B-82AE-6288-A3C9CF9B99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8A7C5035-52BB-59E8-46D6-8A1E379E9F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BDCBCAD0-633F-04D2-50C7-882C95694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48831-563F-5662-0F31-AB4BD07CF66F}"/>
              </a:ext>
            </a:extLst>
          </p:cNvPr>
          <p:cNvSpPr>
            <a:spLocks noGrp="1"/>
          </p:cNvSpPr>
          <p:nvPr>
            <p:ph type="dt" sz="half" idx="10"/>
          </p:nvPr>
        </p:nvSpPr>
        <p:spPr/>
        <p:txBody>
          <a:bodyPr/>
          <a:lstStyle/>
          <a:p>
            <a:fld id="{F7B2F9B4-D50E-5E46-912D-81A03CB48368}" type="datetimeFigureOut">
              <a:rPr lang="en-NL" smtClean="0"/>
              <a:t>19/02/2025</a:t>
            </a:fld>
            <a:endParaRPr lang="en-NL"/>
          </a:p>
        </p:txBody>
      </p:sp>
      <p:sp>
        <p:nvSpPr>
          <p:cNvPr id="6" name="Footer Placeholder 5">
            <a:extLst>
              <a:ext uri="{FF2B5EF4-FFF2-40B4-BE49-F238E27FC236}">
                <a16:creationId xmlns:a16="http://schemas.microsoft.com/office/drawing/2014/main" id="{594A8A8C-2D81-5589-4348-9B2FE72BC9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6BA0E4A-9F0A-135B-2A98-ACF9AFDE03D9}"/>
              </a:ext>
            </a:extLst>
          </p:cNvPr>
          <p:cNvSpPr>
            <a:spLocks noGrp="1"/>
          </p:cNvSpPr>
          <p:nvPr>
            <p:ph type="sldNum" sz="quarter" idx="12"/>
          </p:nvPr>
        </p:nvSpPr>
        <p:spPr/>
        <p:txBody>
          <a:bodyPr/>
          <a:lstStyle/>
          <a:p>
            <a:fld id="{25329528-1B8C-6E43-B47A-FC0D6734C722}" type="slidenum">
              <a:rPr lang="en-NL" smtClean="0"/>
              <a:t>‹#›</a:t>
            </a:fld>
            <a:endParaRPr lang="en-NL"/>
          </a:p>
        </p:txBody>
      </p:sp>
    </p:spTree>
    <p:extLst>
      <p:ext uri="{BB962C8B-B14F-4D97-AF65-F5344CB8AC3E}">
        <p14:creationId xmlns:p14="http://schemas.microsoft.com/office/powerpoint/2010/main" val="3400264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8CFBAD-F6CE-46EB-A9E1-FEE0E8193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D728D2DC-E268-E410-C5E6-76DC1227A3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5962ED3-83B3-1D8B-014C-7C0A4268CA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B2F9B4-D50E-5E46-912D-81A03CB48368}" type="datetimeFigureOut">
              <a:rPr lang="en-NL" smtClean="0"/>
              <a:t>19/02/2025</a:t>
            </a:fld>
            <a:endParaRPr lang="en-NL"/>
          </a:p>
        </p:txBody>
      </p:sp>
      <p:sp>
        <p:nvSpPr>
          <p:cNvPr id="5" name="Footer Placeholder 4">
            <a:extLst>
              <a:ext uri="{FF2B5EF4-FFF2-40B4-BE49-F238E27FC236}">
                <a16:creationId xmlns:a16="http://schemas.microsoft.com/office/drawing/2014/main" id="{38D8B944-7D2A-F115-BBF6-3A3ABEDA2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L"/>
          </a:p>
        </p:txBody>
      </p:sp>
      <p:sp>
        <p:nvSpPr>
          <p:cNvPr id="6" name="Slide Number Placeholder 5">
            <a:extLst>
              <a:ext uri="{FF2B5EF4-FFF2-40B4-BE49-F238E27FC236}">
                <a16:creationId xmlns:a16="http://schemas.microsoft.com/office/drawing/2014/main" id="{639355F6-22A9-9FB2-69C1-F0C1EAE5C9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329528-1B8C-6E43-B47A-FC0D6734C722}" type="slidenum">
              <a:rPr lang="en-NL" smtClean="0"/>
              <a:t>‹#›</a:t>
            </a:fld>
            <a:endParaRPr lang="en-NL"/>
          </a:p>
        </p:txBody>
      </p:sp>
    </p:spTree>
    <p:extLst>
      <p:ext uri="{BB962C8B-B14F-4D97-AF65-F5344CB8AC3E}">
        <p14:creationId xmlns:p14="http://schemas.microsoft.com/office/powerpoint/2010/main" val="61057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icrocks.io/blog/graphql-features-what-to-expect/" TargetMode="External"/><Relationship Id="rId13" Type="http://schemas.openxmlformats.org/officeDocument/2006/relationships/hyperlink" Target="https://pragprog.com/book/wwgraphql/craft-graphql-apis-in-elixir-with-absinthe" TargetMode="External"/><Relationship Id="rId18" Type="http://schemas.openxmlformats.org/officeDocument/2006/relationships/hyperlink" Target="https://www.amazon.com/dp/B0D9H7MJQV" TargetMode="External"/><Relationship Id="rId3" Type="http://schemas.openxmlformats.org/officeDocument/2006/relationships/hyperlink" Target="https://github.com/graphql/graphql-spec" TargetMode="External"/><Relationship Id="rId7" Type="http://schemas.openxmlformats.org/officeDocument/2006/relationships/hyperlink" Target="https://graphql.org/community/foundation/" TargetMode="External"/><Relationship Id="rId12" Type="http://schemas.openxmlformats.org/officeDocument/2006/relationships/hyperlink" Target="https://www.graphql.college/fullstack-graphql" TargetMode="External"/><Relationship Id="rId17" Type="http://schemas.openxmlformats.org/officeDocument/2006/relationships/hyperlink" Target="https://book.productionreadygraphql.com/" TargetMode="External"/><Relationship Id="rId2" Type="http://schemas.openxmlformats.org/officeDocument/2006/relationships/hyperlink" Target="https://graphql.org/" TargetMode="External"/><Relationship Id="rId16" Type="http://schemas.openxmlformats.org/officeDocument/2006/relationships/hyperlink" Target="https://www.robinwieruch.de/the-road-to-graphql-book/" TargetMode="External"/><Relationship Id="rId1" Type="http://schemas.openxmlformats.org/officeDocument/2006/relationships/slideLayout" Target="../slideLayouts/slideLayout2.xml"/><Relationship Id="rId6" Type="http://schemas.openxmlformats.org/officeDocument/2006/relationships/hyperlink" Target="https://spec.graphql.org/draft/" TargetMode="External"/><Relationship Id="rId11" Type="http://schemas.openxmlformats.org/officeDocument/2006/relationships/hyperlink" Target="https://www.amazon.com/Learning-GraphQL-Declarative-Fetching-Modern/dp/1492030716/" TargetMode="External"/><Relationship Id="rId5" Type="http://schemas.openxmlformats.org/officeDocument/2006/relationships/hyperlink" Target="https://spec.graphql.org/October2021/" TargetMode="External"/><Relationship Id="rId15" Type="http://schemas.openxmlformats.org/officeDocument/2006/relationships/hyperlink" Target="https://www.packtpub.com/web-development/hands-full-stack-web-development-graphql-and-react" TargetMode="External"/><Relationship Id="rId10" Type="http://schemas.openxmlformats.org/officeDocument/2006/relationships/hyperlink" Target="https://graphql.guide/" TargetMode="External"/><Relationship Id="rId4" Type="http://schemas.openxmlformats.org/officeDocument/2006/relationships/hyperlink" Target="https://en.wikipedia.org/wiki/GraphQL" TargetMode="External"/><Relationship Id="rId9" Type="http://schemas.openxmlformats.org/officeDocument/2006/relationships/hyperlink" Target="https://tailcall.run/" TargetMode="External"/><Relationship Id="rId14" Type="http://schemas.openxmlformats.org/officeDocument/2006/relationships/hyperlink" Target="https://www.packtpub.com/web-development/learning-graphql-and-rela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documentatie.logius.nl/publicatie/api/adr/2.0.2/" TargetMode="External"/><Relationship Id="rId2" Type="http://schemas.openxmlformats.org/officeDocument/2006/relationships/hyperlink" Target="https://apigov.nl/" TargetMode="External"/><Relationship Id="rId1" Type="http://schemas.openxmlformats.org/officeDocument/2006/relationships/slideLayout" Target="../slideLayouts/slideLayout2.xml"/><Relationship Id="rId4" Type="http://schemas.openxmlformats.org/officeDocument/2006/relationships/hyperlink" Target="https://gitdocumentatie.logius.nl/publicatie/dk/restap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hyperlink" Target="https://engineering.fb.com/2015/09/14/core-infra/graphql-a-data-query-languag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A7803-0345-C879-E4C8-526D2B385A28}"/>
              </a:ext>
            </a:extLst>
          </p:cNvPr>
          <p:cNvSpPr>
            <a:spLocks noGrp="1"/>
          </p:cNvSpPr>
          <p:nvPr>
            <p:ph type="ctrTitle"/>
          </p:nvPr>
        </p:nvSpPr>
        <p:spPr>
          <a:xfrm>
            <a:off x="1113810" y="2960716"/>
            <a:ext cx="4036334" cy="2387600"/>
          </a:xfrm>
        </p:spPr>
        <p:txBody>
          <a:bodyPr anchor="t">
            <a:normAutofit/>
          </a:bodyPr>
          <a:lstStyle/>
          <a:p>
            <a:pPr algn="l"/>
            <a:r>
              <a:rPr lang="en-NL" sz="5400"/>
              <a:t>GraphQL</a:t>
            </a:r>
          </a:p>
        </p:txBody>
      </p:sp>
      <p:sp>
        <p:nvSpPr>
          <p:cNvPr id="3" name="Subtitle 2">
            <a:extLst>
              <a:ext uri="{FF2B5EF4-FFF2-40B4-BE49-F238E27FC236}">
                <a16:creationId xmlns:a16="http://schemas.microsoft.com/office/drawing/2014/main" id="{C4710A70-7FB7-CE47-8F5C-9A0713AE8847}"/>
              </a:ext>
            </a:extLst>
          </p:cNvPr>
          <p:cNvSpPr>
            <a:spLocks noGrp="1"/>
          </p:cNvSpPr>
          <p:nvPr>
            <p:ph type="subTitle" idx="1"/>
          </p:nvPr>
        </p:nvSpPr>
        <p:spPr>
          <a:xfrm>
            <a:off x="1113809" y="3658452"/>
            <a:ext cx="4036333" cy="1709849"/>
          </a:xfrm>
        </p:spPr>
        <p:txBody>
          <a:bodyPr anchor="b">
            <a:normAutofit/>
          </a:bodyPr>
          <a:lstStyle/>
          <a:p>
            <a:pPr algn="l"/>
            <a:r>
              <a:rPr lang="en-NL" sz="2000" dirty="0"/>
              <a:t>Martin van der Plas</a:t>
            </a:r>
          </a:p>
          <a:p>
            <a:pPr algn="l"/>
            <a:r>
              <a:rPr lang="en-US" sz="2000" dirty="0"/>
              <a:t>M</a:t>
            </a:r>
            <a:r>
              <a:rPr lang="en-NL" sz="2000" dirty="0"/>
              <a:t>aart 2025</a:t>
            </a: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defined">
            <a:extLst>
              <a:ext uri="{FF2B5EF4-FFF2-40B4-BE49-F238E27FC236}">
                <a16:creationId xmlns:a16="http://schemas.microsoft.com/office/drawing/2014/main" id="{8DC66CF6-798C-AC39-5512-D68A6B70C7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476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5A9FF-C3E0-6DD1-B076-9B35D07E60BA}"/>
              </a:ext>
            </a:extLst>
          </p:cNvPr>
          <p:cNvSpPr>
            <a:spLocks noGrp="1"/>
          </p:cNvSpPr>
          <p:nvPr>
            <p:ph type="title"/>
          </p:nvPr>
        </p:nvSpPr>
        <p:spPr>
          <a:xfrm>
            <a:off x="1282963" y="274250"/>
            <a:ext cx="9849751" cy="1349671"/>
          </a:xfrm>
        </p:spPr>
        <p:txBody>
          <a:bodyPr anchor="b">
            <a:normAutofit/>
          </a:bodyPr>
          <a:lstStyle/>
          <a:p>
            <a:r>
              <a:rPr lang="en-NL" sz="5400" dirty="0"/>
              <a:t>References</a:t>
            </a:r>
          </a:p>
        </p:txBody>
      </p:sp>
      <p:sp>
        <p:nvSpPr>
          <p:cNvPr id="3" name="Content Placeholder 2">
            <a:extLst>
              <a:ext uri="{FF2B5EF4-FFF2-40B4-BE49-F238E27FC236}">
                <a16:creationId xmlns:a16="http://schemas.microsoft.com/office/drawing/2014/main" id="{A0AEC35A-9E89-7C5C-B266-A2A03A195235}"/>
              </a:ext>
            </a:extLst>
          </p:cNvPr>
          <p:cNvSpPr>
            <a:spLocks noGrp="1"/>
          </p:cNvSpPr>
          <p:nvPr>
            <p:ph idx="1"/>
          </p:nvPr>
        </p:nvSpPr>
        <p:spPr>
          <a:xfrm>
            <a:off x="1289305" y="1898172"/>
            <a:ext cx="4806696" cy="4364405"/>
          </a:xfrm>
        </p:spPr>
        <p:txBody>
          <a:bodyPr anchor="t">
            <a:normAutofit/>
          </a:bodyPr>
          <a:lstStyle/>
          <a:p>
            <a:pPr marL="0" indent="0">
              <a:buNone/>
            </a:pPr>
            <a:r>
              <a:rPr lang="en-US" sz="1200" b="1" i="0" u="none" strike="noStrike" dirty="0">
                <a:effectLst/>
                <a:latin typeface="Open Sans" panose="020B0606030504020204" pitchFamily="34" charset="0"/>
              </a:rPr>
              <a:t>Links</a:t>
            </a:r>
          </a:p>
          <a:p>
            <a:pPr>
              <a:buFont typeface="Arial" panose="020B0604020202020204" pitchFamily="34" charset="0"/>
              <a:buChar char="•"/>
            </a:pPr>
            <a:r>
              <a:rPr lang="en-US" sz="1200" b="0" i="0" u="none" strike="noStrike" dirty="0">
                <a:effectLst/>
                <a:latin typeface="Open Sans" panose="020B0606030504020204" pitchFamily="34" charset="0"/>
              </a:rPr>
              <a:t>Official website: </a:t>
            </a:r>
            <a:r>
              <a:rPr lang="en-US" sz="1200" b="0" i="0" u="none" strike="noStrike" dirty="0">
                <a:effectLst/>
                <a:latin typeface="Open Sans" panose="020B0606030504020204" pitchFamily="34" charset="0"/>
                <a:hlinkClick r:id="rId2"/>
              </a:rPr>
              <a:t>https://graphql.org/</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rPr>
              <a:t>Repository: </a:t>
            </a:r>
            <a:r>
              <a:rPr lang="en-US" sz="1200" b="0" i="0" u="none" strike="noStrike" dirty="0">
                <a:effectLst/>
                <a:latin typeface="Open Sans" panose="020B0606030504020204" pitchFamily="34" charset="0"/>
                <a:hlinkClick r:id="rId3"/>
              </a:rPr>
              <a:t>https://github.com/graphql/graphql-spec</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rPr>
              <a:t>Wikipedia: </a:t>
            </a:r>
            <a:r>
              <a:rPr lang="en-US" sz="1200" b="0" i="0" u="none" strike="noStrike" dirty="0">
                <a:effectLst/>
                <a:latin typeface="Open Sans" panose="020B0606030504020204" pitchFamily="34" charset="0"/>
                <a:hlinkClick r:id="rId4"/>
              </a:rPr>
              <a:t>https://en.wikipedia.org/wiki/GraphQL</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rPr>
              <a:t>The </a:t>
            </a:r>
            <a:r>
              <a:rPr lang="en-US" sz="1200" b="0" i="0" u="none" strike="noStrike" dirty="0" err="1">
                <a:effectLst/>
                <a:latin typeface="Open Sans" panose="020B0606030504020204" pitchFamily="34" charset="0"/>
              </a:rPr>
              <a:t>GraphQL</a:t>
            </a:r>
            <a:r>
              <a:rPr lang="en-US" sz="1200" b="0" i="0" u="none" strike="noStrike" dirty="0">
                <a:effectLst/>
                <a:latin typeface="Open Sans" panose="020B0606030504020204" pitchFamily="34" charset="0"/>
              </a:rPr>
              <a:t> Specification - </a:t>
            </a:r>
            <a:r>
              <a:rPr lang="en-US" sz="1200" b="0" i="0" u="none" strike="noStrike" dirty="0" err="1">
                <a:effectLst/>
                <a:latin typeface="Open Sans" panose="020B0606030504020204" pitchFamily="34" charset="0"/>
              </a:rPr>
              <a:t>oktober</a:t>
            </a:r>
            <a:r>
              <a:rPr lang="en-US" sz="1200" b="0" i="0" u="none" strike="noStrike" dirty="0">
                <a:effectLst/>
                <a:latin typeface="Open Sans" panose="020B0606030504020204" pitchFamily="34" charset="0"/>
              </a:rPr>
              <a:t> 2021 -: </a:t>
            </a:r>
            <a:r>
              <a:rPr lang="en-US" sz="1200" b="0" i="0" u="none" strike="noStrike" dirty="0">
                <a:effectLst/>
                <a:latin typeface="Open Sans" panose="020B0606030504020204" pitchFamily="34" charset="0"/>
                <a:hlinkClick r:id="rId5"/>
              </a:rPr>
              <a:t>https://spec.graphql.org/October2021/</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rPr>
              <a:t>The </a:t>
            </a:r>
            <a:r>
              <a:rPr lang="en-US" sz="1200" b="0" i="0" u="none" strike="noStrike" dirty="0" err="1">
                <a:effectLst/>
                <a:latin typeface="Open Sans" panose="020B0606030504020204" pitchFamily="34" charset="0"/>
              </a:rPr>
              <a:t>GraphQL</a:t>
            </a:r>
            <a:r>
              <a:rPr lang="en-US" sz="1200" b="0" i="0" u="none" strike="noStrike" dirty="0">
                <a:effectLst/>
                <a:latin typeface="Open Sans" panose="020B0606030504020204" pitchFamily="34" charset="0"/>
              </a:rPr>
              <a:t> Specification - working draft -: </a:t>
            </a:r>
            <a:r>
              <a:rPr lang="en-US" sz="1200" b="0" i="0" u="none" strike="noStrike" dirty="0">
                <a:effectLst/>
                <a:latin typeface="Open Sans" panose="020B0606030504020204" pitchFamily="34" charset="0"/>
                <a:hlinkClick r:id="rId6"/>
              </a:rPr>
              <a:t>https://spec.graphql.org/draft/</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rPr>
              <a:t>The </a:t>
            </a:r>
            <a:r>
              <a:rPr lang="en-US" sz="1200" b="0" i="0" u="none" strike="noStrike" dirty="0" err="1">
                <a:effectLst/>
                <a:latin typeface="Open Sans" panose="020B0606030504020204" pitchFamily="34" charset="0"/>
              </a:rPr>
              <a:t>GraphQL</a:t>
            </a:r>
            <a:r>
              <a:rPr lang="en-US" sz="1200" b="0" i="0" u="none" strike="noStrike" dirty="0">
                <a:effectLst/>
                <a:latin typeface="Open Sans" panose="020B0606030504020204" pitchFamily="34" charset="0"/>
              </a:rPr>
              <a:t> foundation: </a:t>
            </a:r>
            <a:r>
              <a:rPr lang="en-US" sz="1200" b="0" i="0" u="none" strike="noStrike" dirty="0">
                <a:effectLst/>
                <a:latin typeface="Open Sans" panose="020B0606030504020204" pitchFamily="34" charset="0"/>
                <a:hlinkClick r:id="rId7"/>
              </a:rPr>
              <a:t>https://graphql.org/community/foundation/</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dirty="0">
                <a:latin typeface="Open Sans" panose="020B0606030504020204" pitchFamily="34" charset="0"/>
              </a:rPr>
              <a:t>Blog on mocking and testing </a:t>
            </a:r>
            <a:r>
              <a:rPr lang="en-US" sz="1200" dirty="0" err="1">
                <a:latin typeface="Open Sans" panose="020B0606030504020204" pitchFamily="34" charset="0"/>
              </a:rPr>
              <a:t>GraphQL</a:t>
            </a:r>
            <a:r>
              <a:rPr lang="en-US" sz="1200" dirty="0">
                <a:latin typeface="Open Sans" panose="020B0606030504020204" pitchFamily="34" charset="0"/>
              </a:rPr>
              <a:t>: </a:t>
            </a:r>
            <a:r>
              <a:rPr lang="en-US" sz="1200" dirty="0">
                <a:latin typeface="Open Sans" panose="020B0606030504020204" pitchFamily="34" charset="0"/>
                <a:hlinkClick r:id="rId8"/>
              </a:rPr>
              <a:t>https://microcks.io/blog/graphql-features-what-to-expect/</a:t>
            </a:r>
            <a:r>
              <a:rPr lang="en-US" sz="1200" dirty="0">
                <a:latin typeface="Open Sans" panose="020B0606030504020204" pitchFamily="34" charset="0"/>
              </a:rPr>
              <a:t> </a:t>
            </a:r>
          </a:p>
          <a:p>
            <a:r>
              <a:rPr lang="en-US" sz="1200" b="0" i="0" u="none" strike="noStrike" dirty="0">
                <a:solidFill>
                  <a:srgbClr val="333333"/>
                </a:solidFill>
                <a:effectLst/>
                <a:latin typeface="Open Sans" panose="020B0606030504020204" pitchFamily="34" charset="0"/>
              </a:rPr>
              <a:t>Running an open source </a:t>
            </a:r>
            <a:r>
              <a:rPr lang="en-US" sz="1200" b="0" i="0" u="none" strike="noStrike" dirty="0" err="1">
                <a:solidFill>
                  <a:srgbClr val="333333"/>
                </a:solidFill>
                <a:effectLst/>
                <a:latin typeface="Open Sans" panose="020B0606030504020204" pitchFamily="34" charset="0"/>
              </a:rPr>
              <a:t>GraphQL</a:t>
            </a:r>
            <a:r>
              <a:rPr lang="en-US" sz="1200" b="0" i="0" u="none" strike="noStrike" dirty="0">
                <a:solidFill>
                  <a:srgbClr val="333333"/>
                </a:solidFill>
                <a:effectLst/>
                <a:latin typeface="Open Sans" panose="020B0606030504020204" pitchFamily="34" charset="0"/>
              </a:rPr>
              <a:t> backend: </a:t>
            </a:r>
            <a:r>
              <a:rPr lang="en-US" sz="1200" b="0" i="0" u="none" strike="noStrike" dirty="0">
                <a:solidFill>
                  <a:srgbClr val="4183C4"/>
                </a:solidFill>
                <a:effectLst/>
                <a:latin typeface="Open Sans" panose="020B0606030504020204" pitchFamily="34" charset="0"/>
                <a:hlinkClick r:id="rId9"/>
              </a:rPr>
              <a:t>https://tailcall.run/</a:t>
            </a:r>
            <a:endParaRPr lang="en-US" sz="1200" b="0" i="0" u="none" strike="noStrike" dirty="0">
              <a:solidFill>
                <a:srgbClr val="333333"/>
              </a:solidFill>
              <a:effectLst/>
              <a:latin typeface="Open Sans" panose="020B0606030504020204" pitchFamily="34" charset="0"/>
            </a:endParaRPr>
          </a:p>
          <a:p>
            <a:pPr>
              <a:buFont typeface="Arial" panose="020B0604020202020204" pitchFamily="34" charset="0"/>
              <a:buChar char="•"/>
            </a:pPr>
            <a:endParaRPr lang="en-US" sz="1200" b="0" i="0" u="none" strike="noStrike" dirty="0">
              <a:effectLst/>
              <a:latin typeface="Open Sans" panose="020B0606030504020204" pitchFamily="34" charset="0"/>
            </a:endParaRPr>
          </a:p>
        </p:txBody>
      </p:sp>
      <p:sp>
        <p:nvSpPr>
          <p:cNvPr id="4" name="Content Placeholder 2">
            <a:extLst>
              <a:ext uri="{FF2B5EF4-FFF2-40B4-BE49-F238E27FC236}">
                <a16:creationId xmlns:a16="http://schemas.microsoft.com/office/drawing/2014/main" id="{CC6331BE-B01B-4BA7-2D75-5481975B2993}"/>
              </a:ext>
            </a:extLst>
          </p:cNvPr>
          <p:cNvSpPr txBox="1">
            <a:spLocks/>
          </p:cNvSpPr>
          <p:nvPr/>
        </p:nvSpPr>
        <p:spPr>
          <a:xfrm>
            <a:off x="6326018" y="1898171"/>
            <a:ext cx="4806696" cy="43644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i="0" u="none" strike="noStrike" dirty="0">
                <a:effectLst/>
                <a:latin typeface="Open Sans" panose="020B0606030504020204" pitchFamily="34" charset="0"/>
              </a:rPr>
              <a:t>Books</a:t>
            </a:r>
          </a:p>
          <a:p>
            <a:pPr>
              <a:buFont typeface="Arial" panose="020B0604020202020204" pitchFamily="34" charset="0"/>
              <a:buChar char="•"/>
            </a:pPr>
            <a:r>
              <a:rPr lang="en-US" sz="1200" b="0" i="0" u="none" strike="noStrike" dirty="0">
                <a:effectLst/>
                <a:latin typeface="Open Sans" panose="020B0606030504020204" pitchFamily="34" charset="0"/>
                <a:hlinkClick r:id="rId10"/>
              </a:rPr>
              <a:t>The GraphQL Guide</a:t>
            </a:r>
            <a:r>
              <a:rPr lang="en-US" sz="1200" b="0" i="0" u="none" strike="noStrike" dirty="0">
                <a:effectLst/>
                <a:latin typeface="Open Sans" panose="020B0606030504020204" pitchFamily="34" charset="0"/>
              </a:rPr>
              <a:t> by John </a:t>
            </a:r>
            <a:r>
              <a:rPr lang="en-US" sz="1200" b="0" i="0" u="none" strike="noStrike" dirty="0" err="1">
                <a:effectLst/>
                <a:latin typeface="Open Sans" panose="020B0606030504020204" pitchFamily="34" charset="0"/>
              </a:rPr>
              <a:t>Resig</a:t>
            </a:r>
            <a:r>
              <a:rPr lang="en-US" sz="1200" b="0" i="0" u="none" strike="noStrike" dirty="0">
                <a:effectLst/>
                <a:latin typeface="Open Sans" panose="020B0606030504020204" pitchFamily="34" charset="0"/>
              </a:rPr>
              <a:t> and Loren Sands-Ramshaw</a:t>
            </a:r>
          </a:p>
          <a:p>
            <a:pPr>
              <a:buFont typeface="Arial" panose="020B0604020202020204" pitchFamily="34" charset="0"/>
              <a:buChar char="•"/>
            </a:pPr>
            <a:r>
              <a:rPr lang="en-US" sz="1200" b="0" i="0" u="none" strike="noStrike" dirty="0">
                <a:effectLst/>
                <a:latin typeface="Open Sans" panose="020B0606030504020204" pitchFamily="34" charset="0"/>
                <a:hlinkClick r:id="rId11"/>
              </a:rPr>
              <a:t>Learning GraphQL</a:t>
            </a:r>
            <a:r>
              <a:rPr lang="en-US" sz="1200" b="0" i="0" u="none" strike="noStrike" dirty="0">
                <a:effectLst/>
                <a:latin typeface="Open Sans" panose="020B0606030504020204" pitchFamily="34" charset="0"/>
              </a:rPr>
              <a:t> by Eve Porcello and Alex Banks</a:t>
            </a:r>
          </a:p>
          <a:p>
            <a:pPr>
              <a:buFont typeface="Arial" panose="020B0604020202020204" pitchFamily="34" charset="0"/>
              <a:buChar char="•"/>
            </a:pPr>
            <a:r>
              <a:rPr lang="en-US" sz="1200" b="0" i="0" u="none" strike="noStrike" dirty="0">
                <a:effectLst/>
                <a:latin typeface="Open Sans" panose="020B0606030504020204" pitchFamily="34" charset="0"/>
                <a:hlinkClick r:id="rId12"/>
              </a:rPr>
              <a:t>Fullstack GraphQL</a:t>
            </a:r>
            <a:r>
              <a:rPr lang="en-US" sz="1200" b="0" i="0" u="none" strike="noStrike" dirty="0">
                <a:effectLst/>
                <a:latin typeface="Open Sans" panose="020B0606030504020204" pitchFamily="34" charset="0"/>
              </a:rPr>
              <a:t> by Julian Mayorga</a:t>
            </a:r>
          </a:p>
          <a:p>
            <a:pPr>
              <a:buFont typeface="Arial" panose="020B0604020202020204" pitchFamily="34" charset="0"/>
              <a:buChar char="•"/>
            </a:pPr>
            <a:r>
              <a:rPr lang="en-US" sz="1200" b="0" i="0" u="none" strike="noStrike" dirty="0">
                <a:effectLst/>
                <a:latin typeface="Open Sans" panose="020B0606030504020204" pitchFamily="34" charset="0"/>
                <a:hlinkClick r:id="rId13"/>
              </a:rPr>
              <a:t>Craft GraphQL APIs in Elixir with Absinthe</a:t>
            </a:r>
            <a:r>
              <a:rPr lang="en-US" sz="1200" b="0" i="0" u="none" strike="noStrike" dirty="0">
                <a:effectLst/>
                <a:latin typeface="Open Sans" panose="020B0606030504020204" pitchFamily="34" charset="0"/>
              </a:rPr>
              <a:t> by Bruce Williams and Ben Wilson</a:t>
            </a:r>
          </a:p>
          <a:p>
            <a:pPr>
              <a:buFont typeface="Arial" panose="020B0604020202020204" pitchFamily="34" charset="0"/>
              <a:buChar char="•"/>
            </a:pPr>
            <a:r>
              <a:rPr lang="en-US" sz="1200" b="0" i="0" u="none" strike="noStrike" dirty="0">
                <a:effectLst/>
                <a:latin typeface="Open Sans" panose="020B0606030504020204" pitchFamily="34" charset="0"/>
                <a:hlinkClick r:id="rId14"/>
              </a:rPr>
              <a:t>Learning GraphQL and Relay</a:t>
            </a:r>
            <a:r>
              <a:rPr lang="en-US" sz="1200" b="0" i="0" u="none" strike="noStrike" dirty="0">
                <a:effectLst/>
                <a:latin typeface="Open Sans" panose="020B0606030504020204" pitchFamily="34" charset="0"/>
              </a:rPr>
              <a:t> by Samer Buna</a:t>
            </a:r>
          </a:p>
          <a:p>
            <a:pPr>
              <a:buFont typeface="Arial" panose="020B0604020202020204" pitchFamily="34" charset="0"/>
              <a:buChar char="•"/>
            </a:pPr>
            <a:r>
              <a:rPr lang="en-US" sz="1200" b="0" i="0" u="none" strike="noStrike" dirty="0">
                <a:effectLst/>
                <a:latin typeface="Open Sans" panose="020B0606030504020204" pitchFamily="34" charset="0"/>
                <a:hlinkClick r:id="rId15"/>
              </a:rPr>
              <a:t>Hands-on Full-Stack Web Development with GraphQL and React</a:t>
            </a:r>
            <a:r>
              <a:rPr lang="en-US" sz="1200" b="0" i="0" u="none" strike="noStrike" dirty="0">
                <a:effectLst/>
                <a:latin typeface="Open Sans" panose="020B0606030504020204" pitchFamily="34" charset="0"/>
              </a:rPr>
              <a:t> by Sebastian Grebe</a:t>
            </a:r>
          </a:p>
          <a:p>
            <a:pPr>
              <a:buFont typeface="Arial" panose="020B0604020202020204" pitchFamily="34" charset="0"/>
              <a:buChar char="•"/>
            </a:pPr>
            <a:r>
              <a:rPr lang="en-US" sz="1200" b="0" i="0" u="none" strike="noStrike" dirty="0">
                <a:effectLst/>
                <a:latin typeface="Open Sans" panose="020B0606030504020204" pitchFamily="34" charset="0"/>
                <a:hlinkClick r:id="rId16"/>
              </a:rPr>
              <a:t>The Road to GraphQL</a:t>
            </a:r>
            <a:r>
              <a:rPr lang="en-US" sz="1200" b="0" i="0" u="none" strike="noStrike" dirty="0">
                <a:effectLst/>
                <a:latin typeface="Open Sans" panose="020B0606030504020204" pitchFamily="34" charset="0"/>
              </a:rPr>
              <a:t> by Robin </a:t>
            </a:r>
            <a:r>
              <a:rPr lang="en-US" sz="1200" b="0" i="0" u="none" strike="noStrike" dirty="0" err="1">
                <a:effectLst/>
                <a:latin typeface="Open Sans" panose="020B0606030504020204" pitchFamily="34" charset="0"/>
              </a:rPr>
              <a:t>Wieruch</a:t>
            </a:r>
            <a:endParaRPr lang="en-US" sz="1200" b="0" i="0" u="none" strike="noStrike" dirty="0">
              <a:effectLst/>
              <a:latin typeface="Open Sans" panose="020B0606030504020204" pitchFamily="34" charset="0"/>
            </a:endParaRPr>
          </a:p>
          <a:p>
            <a:pPr>
              <a:buFont typeface="Arial" panose="020B0604020202020204" pitchFamily="34" charset="0"/>
              <a:buChar char="•"/>
            </a:pPr>
            <a:r>
              <a:rPr lang="en-US" sz="1200" b="0" i="0" u="none" strike="noStrike" dirty="0">
                <a:effectLst/>
                <a:latin typeface="Open Sans" panose="020B0606030504020204" pitchFamily="34" charset="0"/>
                <a:hlinkClick r:id="rId17"/>
              </a:rPr>
              <a:t>Production Ready GraphQL</a:t>
            </a:r>
            <a:r>
              <a:rPr lang="en-US" sz="1200" b="0" i="0" u="none" strike="noStrike" dirty="0">
                <a:effectLst/>
                <a:latin typeface="Open Sans" panose="020B0606030504020204" pitchFamily="34" charset="0"/>
              </a:rPr>
              <a:t> by Marc-Andre Giroux</a:t>
            </a:r>
          </a:p>
          <a:p>
            <a:pPr>
              <a:buFont typeface="Arial" panose="020B0604020202020204" pitchFamily="34" charset="0"/>
              <a:buChar char="•"/>
            </a:pPr>
            <a:r>
              <a:rPr lang="en-US" sz="1200" b="0" i="0" u="none" strike="noStrike" dirty="0">
                <a:effectLst/>
                <a:latin typeface="Open Sans" panose="020B0606030504020204" pitchFamily="34" charset="0"/>
                <a:hlinkClick r:id="rId18"/>
              </a:rPr>
              <a:t>GraphQL Best Practices: Hands-on experience with schema design, security, and error handling for developers</a:t>
            </a:r>
            <a:r>
              <a:rPr lang="en-US" sz="1200" b="0" i="0" u="none" strike="noStrike" dirty="0">
                <a:effectLst/>
                <a:latin typeface="Open Sans" panose="020B0606030504020204" pitchFamily="34" charset="0"/>
              </a:rPr>
              <a:t> by Artur </a:t>
            </a:r>
            <a:r>
              <a:rPr lang="en-US" sz="1200" b="0" i="0" u="none" strike="noStrike" dirty="0" err="1">
                <a:effectLst/>
                <a:latin typeface="Open Sans" panose="020B0606030504020204" pitchFamily="34" charset="0"/>
              </a:rPr>
              <a:t>Czemiel</a:t>
            </a:r>
            <a:r>
              <a:rPr lang="en-US" sz="1200" b="0" i="0" u="none" strike="noStrike" dirty="0">
                <a:effectLst/>
                <a:latin typeface="Open Sans" panose="020B0606030504020204" pitchFamily="34" charset="0"/>
              </a:rPr>
              <a:t>, Nov 2024</a:t>
            </a:r>
          </a:p>
        </p:txBody>
      </p:sp>
    </p:spTree>
    <p:extLst>
      <p:ext uri="{BB962C8B-B14F-4D97-AF65-F5344CB8AC3E}">
        <p14:creationId xmlns:p14="http://schemas.microsoft.com/office/powerpoint/2010/main" val="826370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809D-69B3-3AFA-CC57-1B27C0704458}"/>
              </a:ext>
            </a:extLst>
          </p:cNvPr>
          <p:cNvSpPr>
            <a:spLocks noGrp="1"/>
          </p:cNvSpPr>
          <p:nvPr>
            <p:ph type="title"/>
          </p:nvPr>
        </p:nvSpPr>
        <p:spPr/>
        <p:txBody>
          <a:bodyPr/>
          <a:lstStyle/>
          <a:p>
            <a:r>
              <a:rPr lang="en-NL" dirty="0"/>
              <a:t>H</a:t>
            </a:r>
            <a:r>
              <a:rPr lang="en-US" dirty="0"/>
              <a:t>o</a:t>
            </a:r>
            <a:r>
              <a:rPr lang="en-NL" dirty="0"/>
              <a:t>w AI thinks about GraphQL</a:t>
            </a:r>
          </a:p>
        </p:txBody>
      </p:sp>
      <p:pic>
        <p:nvPicPr>
          <p:cNvPr id="4" name="Content Placeholder 3">
            <a:extLst>
              <a:ext uri="{FF2B5EF4-FFF2-40B4-BE49-F238E27FC236}">
                <a16:creationId xmlns:a16="http://schemas.microsoft.com/office/drawing/2014/main" id="{C5C7BF1D-02D8-35AB-FCD2-EC539DD341C3}"/>
              </a:ext>
            </a:extLst>
          </p:cNvPr>
          <p:cNvPicPr>
            <a:picLocks noGrp="1" noChangeAspect="1"/>
          </p:cNvPicPr>
          <p:nvPr>
            <p:ph idx="1"/>
          </p:nvPr>
        </p:nvPicPr>
        <p:blipFill>
          <a:blip r:embed="rId3"/>
          <a:stretch>
            <a:fillRect/>
          </a:stretch>
        </p:blipFill>
        <p:spPr>
          <a:xfrm>
            <a:off x="2288579" y="1825625"/>
            <a:ext cx="7614841" cy="4351338"/>
          </a:xfrm>
          <a:prstGeom prst="rect">
            <a:avLst/>
          </a:prstGeom>
        </p:spPr>
      </p:pic>
    </p:spTree>
    <p:extLst>
      <p:ext uri="{BB962C8B-B14F-4D97-AF65-F5344CB8AC3E}">
        <p14:creationId xmlns:p14="http://schemas.microsoft.com/office/powerpoint/2010/main" val="2149543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B080-B662-FBB9-1865-E1411DD1D54C}"/>
              </a:ext>
            </a:extLst>
          </p:cNvPr>
          <p:cNvSpPr>
            <a:spLocks noGrp="1"/>
          </p:cNvSpPr>
          <p:nvPr>
            <p:ph type="title"/>
          </p:nvPr>
        </p:nvSpPr>
        <p:spPr/>
        <p:txBody>
          <a:bodyPr/>
          <a:lstStyle/>
          <a:p>
            <a:pPr algn="l"/>
            <a:r>
              <a:rPr lang="en-US" b="1" i="0" u="none" strike="noStrike" dirty="0" err="1">
                <a:solidFill>
                  <a:srgbClr val="333333"/>
                </a:solidFill>
                <a:effectLst/>
                <a:latin typeface="Open Sans" panose="020B0606030504020204" pitchFamily="34" charset="0"/>
              </a:rPr>
              <a:t>Bennefits</a:t>
            </a:r>
            <a:r>
              <a:rPr lang="en-US" b="1" i="0" u="none" strike="noStrike" dirty="0">
                <a:solidFill>
                  <a:srgbClr val="333333"/>
                </a:solidFill>
                <a:effectLst/>
                <a:latin typeface="Open Sans" panose="020B0606030504020204" pitchFamily="34" charset="0"/>
              </a:rPr>
              <a:t>, challenges, advantages &amp; limitations</a:t>
            </a:r>
          </a:p>
        </p:txBody>
      </p:sp>
      <p:sp>
        <p:nvSpPr>
          <p:cNvPr id="3" name="Content Placeholder 2">
            <a:extLst>
              <a:ext uri="{FF2B5EF4-FFF2-40B4-BE49-F238E27FC236}">
                <a16:creationId xmlns:a16="http://schemas.microsoft.com/office/drawing/2014/main" id="{93141CD9-925C-7F99-67A0-C79C070E910A}"/>
              </a:ext>
            </a:extLst>
          </p:cNvPr>
          <p:cNvSpPr>
            <a:spLocks noGrp="1"/>
          </p:cNvSpPr>
          <p:nvPr>
            <p:ph idx="1"/>
          </p:nvPr>
        </p:nvSpPr>
        <p:spPr>
          <a:xfrm>
            <a:off x="838199" y="1825625"/>
            <a:ext cx="11160211" cy="4884094"/>
          </a:xfrm>
        </p:spPr>
        <p:txBody>
          <a:bodyPr>
            <a:normAutofit fontScale="55000" lnSpcReduction="20000"/>
          </a:bodyPr>
          <a:lstStyle/>
          <a:p>
            <a:pPr marL="0" indent="0" algn="l">
              <a:buNone/>
            </a:pPr>
            <a:r>
              <a:rPr lang="en-US" b="1" i="0" u="none" strike="noStrike" dirty="0">
                <a:solidFill>
                  <a:srgbClr val="333333"/>
                </a:solidFill>
                <a:effectLst/>
                <a:latin typeface="Open Sans" panose="020B0606030504020204" pitchFamily="34" charset="0"/>
              </a:rPr>
              <a:t>Benefits of </a:t>
            </a:r>
            <a:r>
              <a:rPr lang="en-US" b="1" i="0" u="none" strike="noStrike" dirty="0" err="1">
                <a:solidFill>
                  <a:srgbClr val="333333"/>
                </a:solidFill>
                <a:effectLst/>
                <a:latin typeface="Open Sans" panose="020B0606030504020204" pitchFamily="34" charset="0"/>
              </a:rPr>
              <a:t>GraphQL</a:t>
            </a:r>
            <a:r>
              <a:rPr lang="en-US" b="1" i="0" u="none" strike="noStrike" dirty="0">
                <a:solidFill>
                  <a:srgbClr val="333333"/>
                </a:solidFill>
                <a:effectLst/>
                <a:latin typeface="Open Sans" panose="020B0606030504020204" pitchFamily="34" charset="0"/>
              </a:rPr>
              <a:t> Over REST:</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Greater flexibility and control for clients.</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Reduced network overhead due to fewer API calls.</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Self-documenting APIs through the schema and introspection capabilities.</a:t>
            </a:r>
          </a:p>
          <a:p>
            <a:pPr marL="0" indent="0" algn="l">
              <a:buNone/>
            </a:pPr>
            <a:r>
              <a:rPr lang="en-US" b="1" i="0" u="none" strike="noStrike" dirty="0">
                <a:solidFill>
                  <a:srgbClr val="333333"/>
                </a:solidFill>
                <a:effectLst/>
                <a:latin typeface="Open Sans" panose="020B0606030504020204" pitchFamily="34" charset="0"/>
              </a:rPr>
              <a:t>Advantages of </a:t>
            </a:r>
            <a:r>
              <a:rPr lang="en-US" b="1" i="0" u="none" strike="noStrike" dirty="0" err="1">
                <a:solidFill>
                  <a:srgbClr val="333333"/>
                </a:solidFill>
                <a:effectLst/>
                <a:latin typeface="Open Sans" panose="020B0606030504020204" pitchFamily="34" charset="0"/>
              </a:rPr>
              <a:t>GraphQL</a:t>
            </a:r>
            <a:r>
              <a:rPr lang="en-US" b="1" i="0" u="none" strike="noStrike" dirty="0">
                <a:solidFill>
                  <a:srgbClr val="333333"/>
                </a:solidFill>
                <a:effectLst/>
                <a:latin typeface="Open Sans" panose="020B0606030504020204" pitchFamily="34" charset="0"/>
              </a:rPr>
              <a:t>:</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Efficient Data Loading by reducing over-fetching and under-fetching.</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Strongly Typed services define a set of types which completely describe the set of possible data.</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Rapid Development based on the declarative nature and strong type system.</a:t>
            </a:r>
          </a:p>
          <a:p>
            <a:pPr marL="0" indent="0" algn="l">
              <a:buNone/>
            </a:pPr>
            <a:r>
              <a:rPr lang="en-US" b="1" i="0" u="none" strike="noStrike" dirty="0">
                <a:solidFill>
                  <a:srgbClr val="333333"/>
                </a:solidFill>
                <a:effectLst/>
                <a:latin typeface="Open Sans" panose="020B0606030504020204" pitchFamily="34" charset="0"/>
              </a:rPr>
              <a:t>Challenges of </a:t>
            </a:r>
            <a:r>
              <a:rPr lang="en-US" b="1" i="0" u="none" strike="noStrike" dirty="0" err="1">
                <a:solidFill>
                  <a:srgbClr val="333333"/>
                </a:solidFill>
                <a:effectLst/>
                <a:latin typeface="Open Sans" panose="020B0606030504020204" pitchFamily="34" charset="0"/>
              </a:rPr>
              <a:t>GraphQL</a:t>
            </a:r>
            <a:r>
              <a:rPr lang="en-US" b="1" i="0" u="none" strike="noStrike" dirty="0">
                <a:solidFill>
                  <a:srgbClr val="333333"/>
                </a:solidFill>
                <a:effectLst/>
                <a:latin typeface="Open Sans" panose="020B0606030504020204" pitchFamily="34" charset="0"/>
              </a:rPr>
              <a:t>:</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Steeper learning curve compared to REST.</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Potential for complex queries leading to performance bottlenecks.</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Requires careful server-side implementation to prevent over-fetching or inefficient database queries.</a:t>
            </a:r>
          </a:p>
          <a:p>
            <a:pPr marL="0" indent="0" algn="l">
              <a:buNone/>
            </a:pPr>
            <a:r>
              <a:rPr lang="en-US" b="1" i="0" u="none" strike="noStrike" dirty="0">
                <a:solidFill>
                  <a:srgbClr val="333333"/>
                </a:solidFill>
                <a:effectLst/>
                <a:latin typeface="Open Sans" panose="020B0606030504020204" pitchFamily="34" charset="0"/>
              </a:rPr>
              <a:t>Limitations of </a:t>
            </a:r>
            <a:r>
              <a:rPr lang="en-US" b="1" i="0" u="none" strike="noStrike" dirty="0" err="1">
                <a:solidFill>
                  <a:srgbClr val="333333"/>
                </a:solidFill>
                <a:effectLst/>
                <a:latin typeface="Open Sans" panose="020B0606030504020204" pitchFamily="34" charset="0"/>
              </a:rPr>
              <a:t>GraphQL</a:t>
            </a:r>
            <a:endParaRPr lang="en-US" b="1" i="0" u="none" strike="noStrike" dirty="0">
              <a:solidFill>
                <a:srgbClr val="333333"/>
              </a:solidFill>
              <a:effectLst/>
              <a:latin typeface="Open Sans" panose="020B0606030504020204" pitchFamily="34" charset="0"/>
            </a:endParaRP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Complexity in Client for constructing complex queries and managing the resulting data structures.</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Caching in </a:t>
            </a:r>
            <a:r>
              <a:rPr lang="en-US" b="0" i="0" u="none" strike="noStrike" dirty="0" err="1">
                <a:solidFill>
                  <a:srgbClr val="333333"/>
                </a:solidFill>
                <a:effectLst/>
                <a:latin typeface="Open Sans" panose="020B0606030504020204" pitchFamily="34" charset="0"/>
              </a:rPr>
              <a:t>GraphQL</a:t>
            </a:r>
            <a:r>
              <a:rPr lang="en-US" b="0" i="0" u="none" strike="noStrike" dirty="0">
                <a:solidFill>
                  <a:srgbClr val="333333"/>
                </a:solidFill>
                <a:effectLst/>
                <a:latin typeface="Open Sans" panose="020B0606030504020204" pitchFamily="34" charset="0"/>
              </a:rPr>
              <a:t> can't leverage HTTP caching mechanisms because each query can be unique. This requires more sophisticated caching strategies.</a:t>
            </a:r>
          </a:p>
          <a:p>
            <a:pPr algn="l">
              <a:buFont typeface="Arial" panose="020B0604020202020204" pitchFamily="34" charset="0"/>
              <a:buChar char="•"/>
            </a:pPr>
            <a:r>
              <a:rPr lang="en-US" b="0" i="0" u="none" strike="noStrike" dirty="0">
                <a:solidFill>
                  <a:srgbClr val="333333"/>
                </a:solidFill>
                <a:effectLst/>
                <a:latin typeface="Open Sans" panose="020B0606030504020204" pitchFamily="34" charset="0"/>
              </a:rPr>
              <a:t>Authorization other than the entire endpoint.</a:t>
            </a:r>
          </a:p>
        </p:txBody>
      </p:sp>
    </p:spTree>
    <p:extLst>
      <p:ext uri="{BB962C8B-B14F-4D97-AF65-F5344CB8AC3E}">
        <p14:creationId xmlns:p14="http://schemas.microsoft.com/office/powerpoint/2010/main" val="333249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FDA3-84B6-1553-E875-FB199A6217CC}"/>
              </a:ext>
            </a:extLst>
          </p:cNvPr>
          <p:cNvSpPr>
            <a:spLocks noGrp="1"/>
          </p:cNvSpPr>
          <p:nvPr>
            <p:ph type="title"/>
          </p:nvPr>
        </p:nvSpPr>
        <p:spPr/>
        <p:txBody>
          <a:bodyPr>
            <a:normAutofit/>
          </a:bodyPr>
          <a:lstStyle/>
          <a:p>
            <a:r>
              <a:rPr lang="en-US" dirty="0"/>
              <a:t>Positioning </a:t>
            </a:r>
            <a:r>
              <a:rPr lang="en-US" dirty="0" err="1"/>
              <a:t>GraphQL</a:t>
            </a:r>
            <a:r>
              <a:rPr lang="en-US" dirty="0"/>
              <a:t> in relation to the NL API Strategy &amp; Digikoppeling</a:t>
            </a:r>
            <a:endParaRPr lang="en-NL" dirty="0"/>
          </a:p>
        </p:txBody>
      </p:sp>
      <p:sp>
        <p:nvSpPr>
          <p:cNvPr id="3" name="Content Placeholder 2">
            <a:extLst>
              <a:ext uri="{FF2B5EF4-FFF2-40B4-BE49-F238E27FC236}">
                <a16:creationId xmlns:a16="http://schemas.microsoft.com/office/drawing/2014/main" id="{D2B1EDE9-EABA-98B1-AA02-A9C722F29645}"/>
              </a:ext>
            </a:extLst>
          </p:cNvPr>
          <p:cNvSpPr>
            <a:spLocks noGrp="1"/>
          </p:cNvSpPr>
          <p:nvPr>
            <p:ph idx="1"/>
          </p:nvPr>
        </p:nvSpPr>
        <p:spPr/>
        <p:txBody>
          <a:bodyPr/>
          <a:lstStyle/>
          <a:p>
            <a:pPr marL="514350" indent="-514350" algn="l">
              <a:buFont typeface="+mj-lt"/>
              <a:buAutoNum type="arabicPeriod"/>
            </a:pPr>
            <a:r>
              <a:rPr lang="en-US" b="0" i="0" u="none" strike="noStrike" dirty="0">
                <a:solidFill>
                  <a:srgbClr val="333333"/>
                </a:solidFill>
                <a:effectLst/>
                <a:latin typeface="Open Sans" panose="020B0606030504020204" pitchFamily="34" charset="0"/>
              </a:rPr>
              <a:t>First of all you should comply with the </a:t>
            </a:r>
            <a:r>
              <a:rPr lang="en-US" b="0" i="0" u="none" strike="noStrike" dirty="0">
                <a:solidFill>
                  <a:srgbClr val="4183C4"/>
                </a:solidFill>
                <a:effectLst/>
                <a:latin typeface="Open Sans" panose="020B0606030504020204" pitchFamily="34" charset="0"/>
                <a:hlinkClick r:id="rId2"/>
              </a:rPr>
              <a:t>NL API Strategy</a:t>
            </a:r>
            <a:r>
              <a:rPr lang="en-US" b="0" i="0" u="none" strike="noStrike" dirty="0">
                <a:solidFill>
                  <a:srgbClr val="333333"/>
                </a:solidFill>
                <a:effectLst/>
                <a:latin typeface="Open Sans" panose="020B0606030504020204" pitchFamily="34" charset="0"/>
              </a:rPr>
              <a:t> and the </a:t>
            </a:r>
            <a:r>
              <a:rPr lang="en-US" b="0" i="0" u="none" strike="noStrike" dirty="0">
                <a:solidFill>
                  <a:srgbClr val="4183C4"/>
                </a:solidFill>
                <a:effectLst/>
                <a:latin typeface="Open Sans" panose="020B0606030504020204" pitchFamily="34" charset="0"/>
                <a:hlinkClick r:id="rId3"/>
              </a:rPr>
              <a:t>API Design Rules</a:t>
            </a:r>
            <a:r>
              <a:rPr lang="en-US" b="0" i="0" u="none" strike="noStrike" dirty="0">
                <a:solidFill>
                  <a:srgbClr val="333333"/>
                </a:solidFill>
                <a:effectLst/>
                <a:latin typeface="Open Sans" panose="020B0606030504020204" pitchFamily="34" charset="0"/>
              </a:rPr>
              <a:t> and develop relevant REST API's for your situation.</a:t>
            </a:r>
          </a:p>
          <a:p>
            <a:pPr marL="514350" indent="-514350" algn="l">
              <a:buFont typeface="+mj-lt"/>
              <a:buAutoNum type="arabicPeriod"/>
            </a:pPr>
            <a:r>
              <a:rPr lang="en-US" b="0" i="0" u="none" strike="noStrike" dirty="0">
                <a:solidFill>
                  <a:srgbClr val="333333"/>
                </a:solidFill>
                <a:effectLst/>
                <a:latin typeface="Open Sans" panose="020B0606030504020204" pitchFamily="34" charset="0"/>
              </a:rPr>
              <a:t>When implementing API's for G2G and M2M the </a:t>
            </a:r>
            <a:r>
              <a:rPr lang="en-US" b="0" i="0" u="none" strike="noStrike" dirty="0">
                <a:solidFill>
                  <a:srgbClr val="4183C4"/>
                </a:solidFill>
                <a:effectLst/>
                <a:latin typeface="Open Sans" panose="020B0606030504020204" pitchFamily="34" charset="0"/>
                <a:hlinkClick r:id="rId4"/>
              </a:rPr>
              <a:t>Digikoppeling REST profile</a:t>
            </a:r>
            <a:r>
              <a:rPr lang="en-US" b="0" i="0" u="none" strike="noStrike" dirty="0">
                <a:solidFill>
                  <a:srgbClr val="333333"/>
                </a:solidFill>
                <a:effectLst/>
                <a:latin typeface="Open Sans" panose="020B0606030504020204" pitchFamily="34" charset="0"/>
              </a:rPr>
              <a:t> must be implemented.</a:t>
            </a:r>
          </a:p>
          <a:p>
            <a:pPr marL="514350" indent="-514350" algn="l">
              <a:buFont typeface="+mj-lt"/>
              <a:buAutoNum type="arabicPeriod"/>
            </a:pPr>
            <a:r>
              <a:rPr lang="en-US" b="0" i="0" u="none" strike="noStrike" dirty="0">
                <a:solidFill>
                  <a:srgbClr val="333333"/>
                </a:solidFill>
                <a:effectLst/>
                <a:latin typeface="Open Sans" panose="020B0606030504020204" pitchFamily="34" charset="0"/>
              </a:rPr>
              <a:t>Finally, when addressed with poor performance and data overhead in client and server you must consider adding </a:t>
            </a:r>
            <a:r>
              <a:rPr lang="en-US" b="0" i="0" u="none" strike="noStrike" dirty="0" err="1">
                <a:solidFill>
                  <a:srgbClr val="333333"/>
                </a:solidFill>
                <a:effectLst/>
                <a:latin typeface="Open Sans" panose="020B0606030504020204" pitchFamily="34" charset="0"/>
              </a:rPr>
              <a:t>GraphQL</a:t>
            </a:r>
            <a:r>
              <a:rPr lang="en-US" b="0" i="0" u="none" strike="noStrike" dirty="0">
                <a:solidFill>
                  <a:srgbClr val="333333"/>
                </a:solidFill>
                <a:effectLst/>
                <a:latin typeface="Open Sans" panose="020B0606030504020204" pitchFamily="34" charset="0"/>
              </a:rPr>
              <a:t> aside of REST for specific groups of users.</a:t>
            </a:r>
          </a:p>
          <a:p>
            <a:pPr marL="514350" indent="-514350">
              <a:buFont typeface="+mj-lt"/>
              <a:buAutoNum type="arabicPeriod"/>
            </a:pPr>
            <a:endParaRPr lang="en-NL" dirty="0"/>
          </a:p>
        </p:txBody>
      </p:sp>
    </p:spTree>
    <p:extLst>
      <p:ext uri="{BB962C8B-B14F-4D97-AF65-F5344CB8AC3E}">
        <p14:creationId xmlns:p14="http://schemas.microsoft.com/office/powerpoint/2010/main" val="155995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8774-22E4-5E96-02B7-C26CD3CCF61C}"/>
              </a:ext>
            </a:extLst>
          </p:cNvPr>
          <p:cNvSpPr>
            <a:spLocks noGrp="1"/>
          </p:cNvSpPr>
          <p:nvPr>
            <p:ph type="title"/>
          </p:nvPr>
        </p:nvSpPr>
        <p:spPr/>
        <p:txBody>
          <a:bodyPr/>
          <a:lstStyle/>
          <a:p>
            <a:r>
              <a:rPr lang="en-NL" dirty="0"/>
              <a:t>Conclusions</a:t>
            </a:r>
          </a:p>
        </p:txBody>
      </p:sp>
      <p:sp>
        <p:nvSpPr>
          <p:cNvPr id="3" name="Content Placeholder 2">
            <a:extLst>
              <a:ext uri="{FF2B5EF4-FFF2-40B4-BE49-F238E27FC236}">
                <a16:creationId xmlns:a16="http://schemas.microsoft.com/office/drawing/2014/main" id="{B6EF63D3-D11B-19E3-6316-65DA4F5D9F8F}"/>
              </a:ext>
            </a:extLst>
          </p:cNvPr>
          <p:cNvSpPr>
            <a:spLocks noGrp="1"/>
          </p:cNvSpPr>
          <p:nvPr>
            <p:ph idx="1"/>
          </p:nvPr>
        </p:nvSpPr>
        <p:spPr/>
        <p:txBody>
          <a:bodyPr>
            <a:normAutofit fontScale="62500" lnSpcReduction="20000"/>
          </a:bodyPr>
          <a:lstStyle/>
          <a:p>
            <a:r>
              <a:rPr lang="en-US" dirty="0"/>
              <a:t>Both </a:t>
            </a:r>
            <a:r>
              <a:rPr lang="en-US" dirty="0" err="1"/>
              <a:t>GraphQL</a:t>
            </a:r>
            <a:r>
              <a:rPr lang="en-US" dirty="0"/>
              <a:t> and REST facilitate data exchange between client and server in a client-server model, using HTTP as the underlying communication protocol.</a:t>
            </a:r>
          </a:p>
          <a:p>
            <a:endParaRPr lang="en-US" dirty="0"/>
          </a:p>
          <a:p>
            <a:r>
              <a:rPr lang="en-US" dirty="0" err="1"/>
              <a:t>GraphQL</a:t>
            </a:r>
            <a:r>
              <a:rPr lang="en-US" dirty="0"/>
              <a:t> complements REST rather than replacing it entirely. In scenarios requiring fine-grained data fetching or complex relationships, </a:t>
            </a:r>
            <a:r>
              <a:rPr lang="en-US" dirty="0" err="1"/>
              <a:t>GraphQL</a:t>
            </a:r>
            <a:r>
              <a:rPr lang="en-US" dirty="0"/>
              <a:t> excels, while REST remains a robust choice for simpler APIs or when compliance with existing standards and tooling is a priority.</a:t>
            </a:r>
            <a:br>
              <a:rPr lang="en-US" dirty="0"/>
            </a:br>
            <a:endParaRPr lang="en-US" dirty="0"/>
          </a:p>
          <a:p>
            <a:r>
              <a:rPr lang="en-US" dirty="0" err="1"/>
              <a:t>GraphQL</a:t>
            </a:r>
            <a:r>
              <a:rPr lang="en-US" dirty="0"/>
              <a:t> is a good choice as long as you have straightforward business logic, transparent data structures, or a rapidly evolving schema. </a:t>
            </a:r>
            <a:r>
              <a:rPr lang="en-US" dirty="0" err="1"/>
              <a:t>GraphQL’s</a:t>
            </a:r>
            <a:r>
              <a:rPr lang="en-US" dirty="0"/>
              <a:t> focus ensures you get </a:t>
            </a:r>
            <a:r>
              <a:rPr lang="en-US" i="1" dirty="0"/>
              <a:t>exactly</a:t>
            </a:r>
            <a:r>
              <a:rPr lang="en-US" dirty="0"/>
              <a:t> and </a:t>
            </a:r>
            <a:r>
              <a:rPr lang="en-US" i="1" dirty="0"/>
              <a:t>only</a:t>
            </a:r>
            <a:r>
              <a:rPr lang="en-US" dirty="0"/>
              <a:t> what you need.</a:t>
            </a:r>
            <a:br>
              <a:rPr lang="en-US" dirty="0"/>
            </a:br>
            <a:endParaRPr lang="en-US" dirty="0"/>
          </a:p>
          <a:p>
            <a:r>
              <a:rPr lang="en-US" dirty="0"/>
              <a:t>If you’re building an app or system where caching or fine-grained authorization is important, then REST would be more suitable, thanks to its built-in HTTP caching and authorization capabilities.</a:t>
            </a:r>
            <a:br>
              <a:rPr lang="en-US" dirty="0"/>
            </a:br>
            <a:endParaRPr lang="en-US" dirty="0"/>
          </a:p>
          <a:p>
            <a:r>
              <a:rPr lang="en-US" dirty="0"/>
              <a:t>Either way, both formats have strong points that make them worth considering. Start simple with REST and add </a:t>
            </a:r>
            <a:r>
              <a:rPr lang="en-US" dirty="0" err="1"/>
              <a:t>GraphQL</a:t>
            </a:r>
            <a:r>
              <a:rPr lang="en-US" dirty="0"/>
              <a:t> when the advantages are clear and the limitations can be overcome.</a:t>
            </a:r>
          </a:p>
          <a:p>
            <a:endParaRPr lang="en-NL" dirty="0"/>
          </a:p>
        </p:txBody>
      </p:sp>
    </p:spTree>
    <p:extLst>
      <p:ext uri="{BB962C8B-B14F-4D97-AF65-F5344CB8AC3E}">
        <p14:creationId xmlns:p14="http://schemas.microsoft.com/office/powerpoint/2010/main" val="384468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CCE7-8A15-D96E-726B-2937C11BC57F}"/>
              </a:ext>
            </a:extLst>
          </p:cNvPr>
          <p:cNvSpPr>
            <a:spLocks noGrp="1"/>
          </p:cNvSpPr>
          <p:nvPr>
            <p:ph type="title"/>
          </p:nvPr>
        </p:nvSpPr>
        <p:spPr>
          <a:xfrm>
            <a:off x="808638" y="386930"/>
            <a:ext cx="9236700" cy="1188950"/>
          </a:xfrm>
        </p:spPr>
        <p:txBody>
          <a:bodyPr anchor="b">
            <a:normAutofit/>
          </a:bodyPr>
          <a:lstStyle/>
          <a:p>
            <a:r>
              <a:rPr lang="en-NL" sz="5400" dirty="0"/>
              <a:t>Introduction</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287CDC6-0C9C-BED8-3E96-67BC3F730CD2}"/>
              </a:ext>
            </a:extLst>
          </p:cNvPr>
          <p:cNvSpPr>
            <a:spLocks noGrp="1"/>
          </p:cNvSpPr>
          <p:nvPr>
            <p:ph idx="1"/>
          </p:nvPr>
        </p:nvSpPr>
        <p:spPr>
          <a:xfrm>
            <a:off x="793660" y="2599509"/>
            <a:ext cx="10143668" cy="3435531"/>
          </a:xfrm>
        </p:spPr>
        <p:txBody>
          <a:bodyPr anchor="ctr">
            <a:normAutofit/>
          </a:bodyPr>
          <a:lstStyle/>
          <a:p>
            <a:pPr marL="0" indent="0" algn="just">
              <a:buNone/>
            </a:pPr>
            <a:r>
              <a:rPr lang="en-US" sz="2400" b="0" i="0" u="none" strike="noStrike" dirty="0" err="1">
                <a:effectLst/>
                <a:latin typeface="Open Sans" panose="020B0606030504020204" pitchFamily="34" charset="0"/>
              </a:rPr>
              <a:t>GraphQL</a:t>
            </a:r>
            <a:r>
              <a:rPr lang="en-US" sz="2400" b="0" i="0" u="none" strike="noStrike" dirty="0">
                <a:effectLst/>
                <a:latin typeface="Open Sans" panose="020B0606030504020204" pitchFamily="34" charset="0"/>
              </a:rPr>
              <a:t> is a </a:t>
            </a:r>
            <a:r>
              <a:rPr lang="en-US" sz="2400" b="1" i="0" u="none" strike="noStrike" dirty="0">
                <a:effectLst/>
                <a:latin typeface="Open Sans" panose="020B0606030504020204" pitchFamily="34" charset="0"/>
              </a:rPr>
              <a:t>query language </a:t>
            </a:r>
            <a:r>
              <a:rPr lang="en-US" sz="2400" b="0" i="0" u="none" strike="noStrike" dirty="0">
                <a:effectLst/>
                <a:latin typeface="Open Sans" panose="020B0606030504020204" pitchFamily="34" charset="0"/>
              </a:rPr>
              <a:t>and runtime for APIs, offering a flexible and efficient alternative to traditional REST API standards. It was developed by Facebook in 2012 and </a:t>
            </a:r>
            <a:r>
              <a:rPr lang="en-US" sz="2400" b="1" i="0" u="none" strike="noStrike" dirty="0">
                <a:effectLst/>
                <a:latin typeface="Open Sans" panose="020B0606030504020204" pitchFamily="34" charset="0"/>
              </a:rPr>
              <a:t>open-sourced </a:t>
            </a:r>
            <a:r>
              <a:rPr lang="en-US" sz="2400" b="0" i="0" u="none" strike="noStrike" dirty="0">
                <a:effectLst/>
                <a:latin typeface="Open Sans" panose="020B0606030504020204" pitchFamily="34" charset="0"/>
              </a:rPr>
              <a:t>in 2015. While REST has been the de facto standard for APIs, </a:t>
            </a:r>
            <a:r>
              <a:rPr lang="en-US" sz="2400" b="0" i="0" u="none" strike="noStrike" dirty="0" err="1">
                <a:effectLst/>
                <a:latin typeface="Open Sans" panose="020B0606030504020204" pitchFamily="34" charset="0"/>
              </a:rPr>
              <a:t>GraphQL</a:t>
            </a:r>
            <a:r>
              <a:rPr lang="en-US" sz="2400" b="0" i="0" u="none" strike="noStrike" dirty="0">
                <a:effectLst/>
                <a:latin typeface="Open Sans" panose="020B0606030504020204" pitchFamily="34" charset="0"/>
              </a:rPr>
              <a:t> addresses some of REST’s limitations, particularly around </a:t>
            </a:r>
            <a:r>
              <a:rPr lang="en-US" sz="2400" b="1" i="0" u="none" strike="noStrike" dirty="0">
                <a:effectLst/>
                <a:latin typeface="Open Sans" panose="020B0606030504020204" pitchFamily="34" charset="0"/>
              </a:rPr>
              <a:t>data fetching</a:t>
            </a:r>
            <a:r>
              <a:rPr lang="en-US" sz="2400" b="0" i="0" u="none" strike="noStrike" dirty="0">
                <a:effectLst/>
                <a:latin typeface="Open Sans" panose="020B0606030504020204" pitchFamily="34" charset="0"/>
              </a:rPr>
              <a:t>, flexibility, and over-fetching or under-fetching of data.</a:t>
            </a:r>
            <a:endParaRPr lang="en-NL" sz="2400" dirty="0"/>
          </a:p>
        </p:txBody>
      </p:sp>
    </p:spTree>
    <p:extLst>
      <p:ext uri="{BB962C8B-B14F-4D97-AF65-F5344CB8AC3E}">
        <p14:creationId xmlns:p14="http://schemas.microsoft.com/office/powerpoint/2010/main" val="66158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in front of a screen&#10;&#10;Description automatically generated">
            <a:extLst>
              <a:ext uri="{FF2B5EF4-FFF2-40B4-BE49-F238E27FC236}">
                <a16:creationId xmlns:a16="http://schemas.microsoft.com/office/drawing/2014/main" id="{1D96790B-1E6D-25E3-D77E-A1CC3D914E0D}"/>
              </a:ext>
            </a:extLst>
          </p:cNvPr>
          <p:cNvPicPr>
            <a:picLocks noGrp="1" noChangeAspect="1"/>
          </p:cNvPicPr>
          <p:nvPr>
            <p:ph idx="1"/>
          </p:nvPr>
        </p:nvPicPr>
        <p:blipFill>
          <a:blip r:embed="rId3"/>
          <a:srcRect t="14759" b="21470"/>
          <a:stretch/>
        </p:blipFill>
        <p:spPr>
          <a:xfrm rot="208901">
            <a:off x="-57258" y="-138515"/>
            <a:ext cx="8894782" cy="3658405"/>
          </a:xfrm>
        </p:spPr>
      </p:pic>
      <p:pic>
        <p:nvPicPr>
          <p:cNvPr id="7" name="Picture 6" descr="A screenshot of a computer&#10;&#10;Description automatically generated">
            <a:extLst>
              <a:ext uri="{FF2B5EF4-FFF2-40B4-BE49-F238E27FC236}">
                <a16:creationId xmlns:a16="http://schemas.microsoft.com/office/drawing/2014/main" id="{4C36B8AD-31A1-7A99-A165-A592EE76A7E1}"/>
              </a:ext>
            </a:extLst>
          </p:cNvPr>
          <p:cNvPicPr>
            <a:picLocks noChangeAspect="1"/>
          </p:cNvPicPr>
          <p:nvPr/>
        </p:nvPicPr>
        <p:blipFill>
          <a:blip r:embed="rId4"/>
          <a:srcRect l="32875" r="9654" b="22486"/>
          <a:stretch/>
        </p:blipFill>
        <p:spPr>
          <a:xfrm rot="21166809">
            <a:off x="4572000" y="3538893"/>
            <a:ext cx="6335417" cy="2758075"/>
          </a:xfrm>
          <a:prstGeom prst="rect">
            <a:avLst/>
          </a:prstGeom>
        </p:spPr>
      </p:pic>
      <p:sp>
        <p:nvSpPr>
          <p:cNvPr id="8" name="TextBox 7">
            <a:extLst>
              <a:ext uri="{FF2B5EF4-FFF2-40B4-BE49-F238E27FC236}">
                <a16:creationId xmlns:a16="http://schemas.microsoft.com/office/drawing/2014/main" id="{89978395-84F2-546E-75D9-C8C281F574CB}"/>
              </a:ext>
            </a:extLst>
          </p:cNvPr>
          <p:cNvSpPr txBox="1"/>
          <p:nvPr/>
        </p:nvSpPr>
        <p:spPr>
          <a:xfrm rot="20964974">
            <a:off x="9317630" y="669624"/>
            <a:ext cx="1360757" cy="707886"/>
          </a:xfrm>
          <a:prstGeom prst="rect">
            <a:avLst/>
          </a:prstGeom>
          <a:noFill/>
        </p:spPr>
        <p:txBody>
          <a:bodyPr wrap="none" rtlCol="0">
            <a:spAutoFit/>
          </a:bodyPr>
          <a:lstStyle/>
          <a:p>
            <a:r>
              <a:rPr lang="en-NL" sz="4000" b="1" i="1" dirty="0">
                <a:solidFill>
                  <a:schemeClr val="accent1"/>
                </a:solidFill>
              </a:rPr>
              <a:t>REST</a:t>
            </a:r>
          </a:p>
        </p:txBody>
      </p:sp>
      <p:sp>
        <p:nvSpPr>
          <p:cNvPr id="9" name="TextBox 8">
            <a:extLst>
              <a:ext uri="{FF2B5EF4-FFF2-40B4-BE49-F238E27FC236}">
                <a16:creationId xmlns:a16="http://schemas.microsoft.com/office/drawing/2014/main" id="{694C6F85-2615-B62E-262C-E9FECF3F0D85}"/>
              </a:ext>
            </a:extLst>
          </p:cNvPr>
          <p:cNvSpPr txBox="1"/>
          <p:nvPr/>
        </p:nvSpPr>
        <p:spPr>
          <a:xfrm rot="531668">
            <a:off x="9514703" y="2199503"/>
            <a:ext cx="1693092" cy="646331"/>
          </a:xfrm>
          <a:prstGeom prst="rect">
            <a:avLst/>
          </a:prstGeom>
          <a:noFill/>
        </p:spPr>
        <p:txBody>
          <a:bodyPr wrap="none" rtlCol="0">
            <a:spAutoFit/>
          </a:bodyPr>
          <a:lstStyle/>
          <a:p>
            <a:r>
              <a:rPr lang="en-NL" sz="3600" b="1" i="1" dirty="0">
                <a:solidFill>
                  <a:schemeClr val="accent1"/>
                </a:solidFill>
              </a:rPr>
              <a:t>(G)RPC</a:t>
            </a:r>
          </a:p>
        </p:txBody>
      </p:sp>
      <p:sp>
        <p:nvSpPr>
          <p:cNvPr id="10" name="TextBox 9">
            <a:extLst>
              <a:ext uri="{FF2B5EF4-FFF2-40B4-BE49-F238E27FC236}">
                <a16:creationId xmlns:a16="http://schemas.microsoft.com/office/drawing/2014/main" id="{FAEE5463-7748-EC4E-2836-A34F01C087A9}"/>
              </a:ext>
            </a:extLst>
          </p:cNvPr>
          <p:cNvSpPr txBox="1"/>
          <p:nvPr/>
        </p:nvSpPr>
        <p:spPr>
          <a:xfrm rot="372399">
            <a:off x="1555228" y="4563987"/>
            <a:ext cx="2254335" cy="707886"/>
          </a:xfrm>
          <a:prstGeom prst="rect">
            <a:avLst/>
          </a:prstGeom>
          <a:noFill/>
        </p:spPr>
        <p:txBody>
          <a:bodyPr wrap="none" rtlCol="0">
            <a:spAutoFit/>
          </a:bodyPr>
          <a:lstStyle/>
          <a:p>
            <a:r>
              <a:rPr lang="en-NL" sz="4000" b="1" i="1" dirty="0">
                <a:solidFill>
                  <a:schemeClr val="accent1"/>
                </a:solidFill>
              </a:rPr>
              <a:t>GraphQL</a:t>
            </a:r>
            <a:endParaRPr lang="en-NL" sz="2800" b="1" i="1" dirty="0">
              <a:solidFill>
                <a:schemeClr val="accent1"/>
              </a:solidFill>
            </a:endParaRPr>
          </a:p>
        </p:txBody>
      </p:sp>
    </p:spTree>
    <p:extLst>
      <p:ext uri="{BB962C8B-B14F-4D97-AF65-F5344CB8AC3E}">
        <p14:creationId xmlns:p14="http://schemas.microsoft.com/office/powerpoint/2010/main" val="104173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erson standing on a stage with a large screen&#10;&#10;Description automatically generated">
            <a:extLst>
              <a:ext uri="{FF2B5EF4-FFF2-40B4-BE49-F238E27FC236}">
                <a16:creationId xmlns:a16="http://schemas.microsoft.com/office/drawing/2014/main" id="{D66A07F1-1936-A1B6-12BE-EDEF8D264268}"/>
              </a:ext>
            </a:extLst>
          </p:cNvPr>
          <p:cNvPicPr>
            <a:picLocks noGrp="1" noChangeAspect="1"/>
          </p:cNvPicPr>
          <p:nvPr>
            <p:ph idx="1"/>
          </p:nvPr>
        </p:nvPicPr>
        <p:blipFill>
          <a:blip r:embed="rId3"/>
          <a:srcRect t="7422" b="8008"/>
          <a:stretch/>
        </p:blipFill>
        <p:spPr>
          <a:xfrm>
            <a:off x="20" y="1282"/>
            <a:ext cx="12191980" cy="6856718"/>
          </a:xfrm>
          <a:prstGeom prst="rect">
            <a:avLst/>
          </a:prstGeom>
        </p:spPr>
      </p:pic>
    </p:spTree>
    <p:extLst>
      <p:ext uri="{BB962C8B-B14F-4D97-AF65-F5344CB8AC3E}">
        <p14:creationId xmlns:p14="http://schemas.microsoft.com/office/powerpoint/2010/main" val="417142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8111-0032-82C6-7797-2C0CA00BE281}"/>
              </a:ext>
            </a:extLst>
          </p:cNvPr>
          <p:cNvSpPr>
            <a:spLocks noGrp="1"/>
          </p:cNvSpPr>
          <p:nvPr>
            <p:ph type="title"/>
          </p:nvPr>
        </p:nvSpPr>
        <p:spPr/>
        <p:txBody>
          <a:bodyPr/>
          <a:lstStyle/>
          <a:p>
            <a:r>
              <a:rPr lang="en-NL"/>
              <a:t>GraphQL in 2024 – analyzing the trends</a:t>
            </a:r>
            <a:endParaRPr lang="en-NL" dirty="0"/>
          </a:p>
        </p:txBody>
      </p:sp>
      <p:pic>
        <p:nvPicPr>
          <p:cNvPr id="5" name="Content Placeholder 4" descr="A person standing in front of a screen with a graph&#10;&#10;Description automatically generated">
            <a:extLst>
              <a:ext uri="{FF2B5EF4-FFF2-40B4-BE49-F238E27FC236}">
                <a16:creationId xmlns:a16="http://schemas.microsoft.com/office/drawing/2014/main" id="{684B8CD1-B1C0-7880-54E5-F5F5A9BDE9E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t="13426"/>
          <a:stretch/>
        </p:blipFill>
        <p:spPr>
          <a:xfrm>
            <a:off x="692607" y="1408669"/>
            <a:ext cx="10515600" cy="5418865"/>
          </a:xfrm>
        </p:spPr>
      </p:pic>
    </p:spTree>
    <p:extLst>
      <p:ext uri="{BB962C8B-B14F-4D97-AF65-F5344CB8AC3E}">
        <p14:creationId xmlns:p14="http://schemas.microsoft.com/office/powerpoint/2010/main" val="207298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A749-12FC-90FF-F9D6-8E5647D2E1E0}"/>
              </a:ext>
            </a:extLst>
          </p:cNvPr>
          <p:cNvSpPr>
            <a:spLocks noGrp="1"/>
          </p:cNvSpPr>
          <p:nvPr>
            <p:ph type="title"/>
          </p:nvPr>
        </p:nvSpPr>
        <p:spPr/>
        <p:txBody>
          <a:bodyPr/>
          <a:lstStyle/>
          <a:p>
            <a:r>
              <a:rPr lang="en-US" b="1" i="0" u="none" strike="noStrike" dirty="0">
                <a:solidFill>
                  <a:srgbClr val="333333"/>
                </a:solidFill>
                <a:effectLst/>
                <a:latin typeface="Open Sans" panose="020B0606030504020204" pitchFamily="34" charset="0"/>
              </a:rPr>
              <a:t>Why </a:t>
            </a:r>
            <a:r>
              <a:rPr lang="en-US" b="1" i="0" u="none" strike="noStrike" dirty="0" err="1">
                <a:solidFill>
                  <a:srgbClr val="333333"/>
                </a:solidFill>
                <a:effectLst/>
                <a:latin typeface="Open Sans" panose="020B0606030504020204" pitchFamily="34" charset="0"/>
              </a:rPr>
              <a:t>GraphQL</a:t>
            </a:r>
            <a:r>
              <a:rPr lang="en-US" b="1" i="0" u="none" strike="noStrike" dirty="0">
                <a:solidFill>
                  <a:srgbClr val="333333"/>
                </a:solidFill>
                <a:effectLst/>
                <a:latin typeface="Open Sans" panose="020B0606030504020204" pitchFamily="34" charset="0"/>
              </a:rPr>
              <a:t>?</a:t>
            </a:r>
            <a:endParaRPr lang="en-NL" dirty="0"/>
          </a:p>
        </p:txBody>
      </p:sp>
      <p:sp>
        <p:nvSpPr>
          <p:cNvPr id="3" name="Content Placeholder 2">
            <a:extLst>
              <a:ext uri="{FF2B5EF4-FFF2-40B4-BE49-F238E27FC236}">
                <a16:creationId xmlns:a16="http://schemas.microsoft.com/office/drawing/2014/main" id="{11BDE736-0037-9E29-1A81-92F71E2C303C}"/>
              </a:ext>
            </a:extLst>
          </p:cNvPr>
          <p:cNvSpPr>
            <a:spLocks noGrp="1"/>
          </p:cNvSpPr>
          <p:nvPr>
            <p:ph idx="1"/>
          </p:nvPr>
        </p:nvSpPr>
        <p:spPr>
          <a:xfrm>
            <a:off x="838199" y="1825624"/>
            <a:ext cx="10676861" cy="4766561"/>
          </a:xfrm>
        </p:spPr>
        <p:txBody>
          <a:bodyPr>
            <a:normAutofit fontScale="62500" lnSpcReduction="20000"/>
          </a:bodyPr>
          <a:lstStyle/>
          <a:p>
            <a:pPr marL="0" indent="0" algn="justLow">
              <a:buNone/>
            </a:pPr>
            <a:r>
              <a:rPr lang="en-US" sz="2900" b="1" dirty="0">
                <a:solidFill>
                  <a:schemeClr val="accent5"/>
                </a:solidFill>
                <a:latin typeface="Open Sans" panose="020B0606030504020204" pitchFamily="34" charset="0"/>
              </a:rPr>
              <a:t>Back</a:t>
            </a:r>
            <a:r>
              <a:rPr lang="en-US" b="0" i="0" u="none" strike="noStrike" dirty="0">
                <a:solidFill>
                  <a:schemeClr val="bg1">
                    <a:lumMod val="75000"/>
                  </a:schemeClr>
                </a:solidFill>
                <a:effectLst/>
                <a:latin typeface="Open Sans" panose="020B0606030504020204" pitchFamily="34" charset="0"/>
              </a:rPr>
              <a:t> </a:t>
            </a:r>
            <a:r>
              <a:rPr lang="en-US" sz="2900" b="1" dirty="0">
                <a:solidFill>
                  <a:schemeClr val="accent5"/>
                </a:solidFill>
                <a:latin typeface="Open Sans" panose="020B0606030504020204" pitchFamily="34" charset="0"/>
              </a:rPr>
              <a:t>in 2012</a:t>
            </a:r>
            <a:r>
              <a:rPr lang="en-US" b="0" i="0" u="none" strike="noStrike" dirty="0">
                <a:solidFill>
                  <a:schemeClr val="bg1">
                    <a:lumMod val="75000"/>
                  </a:schemeClr>
                </a:solidFill>
                <a:effectLst/>
                <a:latin typeface="Open Sans" panose="020B0606030504020204" pitchFamily="34" charset="0"/>
              </a:rPr>
              <a:t>, we began an effort to rebuild Facebook’s native mobile applications.</a:t>
            </a:r>
          </a:p>
          <a:p>
            <a:pPr marL="0" indent="0" algn="justLow">
              <a:buNone/>
            </a:pPr>
            <a:r>
              <a:rPr lang="en-US" b="0" i="0" u="none" strike="noStrike" dirty="0">
                <a:solidFill>
                  <a:schemeClr val="bg1">
                    <a:lumMod val="75000"/>
                  </a:schemeClr>
                </a:solidFill>
                <a:effectLst/>
                <a:latin typeface="Open Sans" panose="020B0606030504020204" pitchFamily="34" charset="0"/>
              </a:rPr>
              <a:t>At the time, our iOS and Android apps were thin wrappers around views of our mobile website. While this brought us close to a platonic ideal of the “write once, run anywhere” mobile application, in practice it pushed our mobile-</a:t>
            </a:r>
            <a:r>
              <a:rPr lang="en-US" b="0" i="0" u="none" strike="noStrike" dirty="0" err="1">
                <a:solidFill>
                  <a:schemeClr val="bg1">
                    <a:lumMod val="75000"/>
                  </a:schemeClr>
                </a:solidFill>
                <a:effectLst/>
                <a:latin typeface="Open Sans" panose="020B0606030504020204" pitchFamily="34" charset="0"/>
              </a:rPr>
              <a:t>webview</a:t>
            </a:r>
            <a:r>
              <a:rPr lang="en-US" b="0" i="0" u="none" strike="noStrike" dirty="0">
                <a:solidFill>
                  <a:schemeClr val="bg1">
                    <a:lumMod val="75000"/>
                  </a:schemeClr>
                </a:solidFill>
                <a:effectLst/>
                <a:latin typeface="Open Sans" panose="020B0606030504020204" pitchFamily="34" charset="0"/>
              </a:rPr>
              <a:t> apps beyond their limits. As Facebook’s mobile apps became more complex, </a:t>
            </a:r>
            <a:r>
              <a:rPr lang="en-US" b="1" i="0" u="none" strike="noStrike" dirty="0">
                <a:solidFill>
                  <a:schemeClr val="accent5"/>
                </a:solidFill>
                <a:effectLst/>
                <a:latin typeface="Open Sans" panose="020B0606030504020204" pitchFamily="34" charset="0"/>
              </a:rPr>
              <a:t>they suffered poor performance</a:t>
            </a:r>
            <a:r>
              <a:rPr lang="en-US" b="0" i="0" u="none" strike="noStrike" dirty="0">
                <a:solidFill>
                  <a:schemeClr val="accent5"/>
                </a:solidFill>
                <a:effectLst/>
                <a:latin typeface="Open Sans" panose="020B0606030504020204" pitchFamily="34" charset="0"/>
              </a:rPr>
              <a:t> </a:t>
            </a:r>
            <a:r>
              <a:rPr lang="en-US" b="0" i="0" u="none" strike="noStrike" dirty="0">
                <a:solidFill>
                  <a:schemeClr val="bg1">
                    <a:lumMod val="75000"/>
                  </a:schemeClr>
                </a:solidFill>
                <a:effectLst/>
                <a:latin typeface="Open Sans" panose="020B0606030504020204" pitchFamily="34" charset="0"/>
              </a:rPr>
              <a:t>and frequently crashed.</a:t>
            </a:r>
          </a:p>
          <a:p>
            <a:pPr marL="0" indent="0" algn="justLow">
              <a:buNone/>
            </a:pPr>
            <a:r>
              <a:rPr lang="en-US" b="0" i="0" u="none" strike="noStrike" dirty="0">
                <a:solidFill>
                  <a:schemeClr val="bg1">
                    <a:lumMod val="75000"/>
                  </a:schemeClr>
                </a:solidFill>
                <a:effectLst/>
                <a:latin typeface="Open Sans" panose="020B0606030504020204" pitchFamily="34" charset="0"/>
              </a:rPr>
              <a:t>As we transitioned to natively implemented models and views, we found ourselves for the first time needing an API data version of News Feed — which up until that point had only been delivered as HTML. We evaluated our options for delivering News Feed data to our mobile apps, including RESTful server resources and FQL tables (Facebook’s SQL-like API). We were frustrated with </a:t>
            </a:r>
            <a:r>
              <a:rPr lang="en-US" b="1" i="0" u="none" strike="noStrike" dirty="0">
                <a:solidFill>
                  <a:schemeClr val="accent5"/>
                </a:solidFill>
                <a:effectLst/>
                <a:latin typeface="Open Sans" panose="020B0606030504020204" pitchFamily="34" charset="0"/>
              </a:rPr>
              <a:t>the differences between the data we wanted to use in our apps and the server queries they required</a:t>
            </a:r>
            <a:r>
              <a:rPr lang="en-US" b="0" i="0" u="none" strike="noStrike" dirty="0">
                <a:solidFill>
                  <a:schemeClr val="accent5"/>
                </a:solidFill>
                <a:effectLst/>
                <a:latin typeface="Open Sans" panose="020B0606030504020204" pitchFamily="34" charset="0"/>
              </a:rPr>
              <a:t>. </a:t>
            </a:r>
            <a:r>
              <a:rPr lang="en-US" b="0" i="0" u="none" strike="noStrike" dirty="0">
                <a:solidFill>
                  <a:schemeClr val="bg1">
                    <a:lumMod val="75000"/>
                  </a:schemeClr>
                </a:solidFill>
                <a:effectLst/>
                <a:latin typeface="Open Sans" panose="020B0606030504020204" pitchFamily="34" charset="0"/>
              </a:rPr>
              <a:t>We don’t think of data in terms of resource URLs, secondary keys, or join tables; we think about it in terms of a graph of objects and the models we ultimately use in our apps like </a:t>
            </a:r>
            <a:r>
              <a:rPr lang="en-US" b="0" i="0" u="none" strike="noStrike" dirty="0" err="1">
                <a:solidFill>
                  <a:schemeClr val="bg1">
                    <a:lumMod val="75000"/>
                  </a:schemeClr>
                </a:solidFill>
                <a:effectLst/>
                <a:latin typeface="Open Sans" panose="020B0606030504020204" pitchFamily="34" charset="0"/>
              </a:rPr>
              <a:t>NSObjects</a:t>
            </a:r>
            <a:r>
              <a:rPr lang="en-US" b="0" i="0" u="none" strike="noStrike" dirty="0">
                <a:solidFill>
                  <a:schemeClr val="bg1">
                    <a:lumMod val="75000"/>
                  </a:schemeClr>
                </a:solidFill>
                <a:effectLst/>
                <a:latin typeface="Open Sans" panose="020B0606030504020204" pitchFamily="34" charset="0"/>
              </a:rPr>
              <a:t> or JSON.</a:t>
            </a:r>
          </a:p>
          <a:p>
            <a:pPr marL="0" indent="0" algn="justLow">
              <a:buNone/>
            </a:pPr>
            <a:r>
              <a:rPr lang="en-US" b="0" i="0" u="none" strike="noStrike" dirty="0">
                <a:solidFill>
                  <a:schemeClr val="bg1">
                    <a:lumMod val="75000"/>
                  </a:schemeClr>
                </a:solidFill>
                <a:effectLst/>
                <a:latin typeface="Open Sans" panose="020B0606030504020204" pitchFamily="34" charset="0"/>
              </a:rPr>
              <a:t>There was also </a:t>
            </a:r>
            <a:r>
              <a:rPr lang="en-US" b="1" i="0" u="none" strike="noStrike" dirty="0">
                <a:solidFill>
                  <a:schemeClr val="accent5"/>
                </a:solidFill>
                <a:effectLst/>
                <a:latin typeface="Open Sans" panose="020B0606030504020204" pitchFamily="34" charset="0"/>
              </a:rPr>
              <a:t>a considerable amount of code to write on both the server to prepare the data and on the client to parse it</a:t>
            </a:r>
            <a:r>
              <a:rPr lang="en-US" b="0" i="0" u="none" strike="noStrike" dirty="0">
                <a:solidFill>
                  <a:schemeClr val="accent5"/>
                </a:solidFill>
                <a:effectLst/>
                <a:latin typeface="Open Sans" panose="020B0606030504020204" pitchFamily="34" charset="0"/>
              </a:rPr>
              <a:t>. </a:t>
            </a:r>
            <a:r>
              <a:rPr lang="en-US" b="0" i="0" u="none" strike="noStrike" dirty="0">
                <a:solidFill>
                  <a:schemeClr val="bg1">
                    <a:lumMod val="75000"/>
                  </a:schemeClr>
                </a:solidFill>
                <a:effectLst/>
                <a:latin typeface="Open Sans" panose="020B0606030504020204" pitchFamily="34" charset="0"/>
              </a:rPr>
              <a:t>This frustration inspired a few of us to start the project that ultimately became </a:t>
            </a:r>
            <a:r>
              <a:rPr lang="en-US" b="0" i="0" u="none" strike="noStrike" dirty="0" err="1">
                <a:solidFill>
                  <a:schemeClr val="bg1">
                    <a:lumMod val="75000"/>
                  </a:schemeClr>
                </a:solidFill>
                <a:effectLst/>
                <a:latin typeface="Open Sans" panose="020B0606030504020204" pitchFamily="34" charset="0"/>
              </a:rPr>
              <a:t>GraphQL</a:t>
            </a:r>
            <a:r>
              <a:rPr lang="en-US" b="0" i="0" u="none" strike="noStrike" dirty="0">
                <a:solidFill>
                  <a:schemeClr val="bg1">
                    <a:lumMod val="75000"/>
                  </a:schemeClr>
                </a:solidFill>
                <a:effectLst/>
                <a:latin typeface="Open Sans" panose="020B0606030504020204" pitchFamily="34" charset="0"/>
              </a:rPr>
              <a:t>. </a:t>
            </a:r>
            <a:r>
              <a:rPr lang="en-US" b="0" i="0" u="none" strike="noStrike" dirty="0" err="1">
                <a:solidFill>
                  <a:schemeClr val="bg1">
                    <a:lumMod val="75000"/>
                  </a:schemeClr>
                </a:solidFill>
                <a:effectLst/>
                <a:latin typeface="Open Sans" panose="020B0606030504020204" pitchFamily="34" charset="0"/>
              </a:rPr>
              <a:t>GraphQL</a:t>
            </a:r>
            <a:r>
              <a:rPr lang="en-US" b="0" i="0" u="none" strike="noStrike" dirty="0">
                <a:solidFill>
                  <a:schemeClr val="bg1">
                    <a:lumMod val="75000"/>
                  </a:schemeClr>
                </a:solidFill>
                <a:effectLst/>
                <a:latin typeface="Open Sans" panose="020B0606030504020204" pitchFamily="34" charset="0"/>
              </a:rPr>
              <a:t> was our opportunity to </a:t>
            </a:r>
            <a:r>
              <a:rPr lang="en-US" b="1" i="0" u="none" strike="noStrike" dirty="0">
                <a:solidFill>
                  <a:schemeClr val="accent5"/>
                </a:solidFill>
                <a:effectLst/>
                <a:latin typeface="Open Sans" panose="020B0606030504020204" pitchFamily="34" charset="0"/>
              </a:rPr>
              <a:t>rethink mobile app data-fetching</a:t>
            </a:r>
            <a:r>
              <a:rPr lang="en-US" b="0" i="0" u="none" strike="noStrike" dirty="0">
                <a:solidFill>
                  <a:schemeClr val="accent5"/>
                </a:solidFill>
                <a:effectLst/>
                <a:latin typeface="Open Sans" panose="020B0606030504020204" pitchFamily="34" charset="0"/>
              </a:rPr>
              <a:t> </a:t>
            </a:r>
            <a:r>
              <a:rPr lang="en-US" b="0" i="0" u="none" strike="noStrike" dirty="0">
                <a:solidFill>
                  <a:schemeClr val="bg1">
                    <a:lumMod val="75000"/>
                  </a:schemeClr>
                </a:solidFill>
                <a:effectLst/>
                <a:latin typeface="Open Sans" panose="020B0606030504020204" pitchFamily="34" charset="0"/>
              </a:rPr>
              <a:t>from the perspective of product designers and developers. It moved the focus of development to the client apps, where designers and developers spend their time and attention.</a:t>
            </a:r>
          </a:p>
          <a:p>
            <a:pPr marL="0" indent="0" algn="justLow">
              <a:buNone/>
            </a:pPr>
            <a:endParaRPr lang="en-US" sz="2200" i="1" dirty="0">
              <a:solidFill>
                <a:schemeClr val="bg1">
                  <a:lumMod val="75000"/>
                </a:schemeClr>
              </a:solidFill>
              <a:effectLst/>
            </a:endParaRPr>
          </a:p>
          <a:p>
            <a:pPr marL="0" indent="0" algn="justLow">
              <a:buNone/>
            </a:pPr>
            <a:r>
              <a:rPr lang="en-US" sz="2200" i="1" dirty="0">
                <a:solidFill>
                  <a:schemeClr val="accent1"/>
                </a:solidFill>
                <a:effectLst/>
              </a:rPr>
              <a:t>Bron: </a:t>
            </a:r>
            <a:r>
              <a:rPr lang="en-US" sz="2200" i="1" dirty="0">
                <a:solidFill>
                  <a:schemeClr val="accent1"/>
                </a:solidFill>
                <a:effectLst/>
                <a:hlinkClick r:id="rId2">
                  <a:extLst>
                    <a:ext uri="{A12FA001-AC4F-418D-AE19-62706E023703}">
                      <ahyp:hlinkClr xmlns:ahyp="http://schemas.microsoft.com/office/drawing/2018/hyperlinkcolor" val="tx"/>
                    </a:ext>
                  </a:extLst>
                </a:hlinkClick>
              </a:rPr>
              <a:t>https://engineering.fb.com/2015/09/14/core-infra/graphql-a-data-query-language/</a:t>
            </a:r>
            <a:endParaRPr lang="en-US" sz="2200" i="1" dirty="0">
              <a:solidFill>
                <a:schemeClr val="accent1"/>
              </a:solidFill>
              <a:effectLst/>
            </a:endParaRPr>
          </a:p>
          <a:p>
            <a:pPr algn="justLow"/>
            <a:endParaRPr lang="en-NL" dirty="0">
              <a:solidFill>
                <a:schemeClr val="accent1"/>
              </a:solidFill>
            </a:endParaRPr>
          </a:p>
        </p:txBody>
      </p:sp>
    </p:spTree>
    <p:extLst>
      <p:ext uri="{BB962C8B-B14F-4D97-AF65-F5344CB8AC3E}">
        <p14:creationId xmlns:p14="http://schemas.microsoft.com/office/powerpoint/2010/main" val="316520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8BE14D6-10EF-84E8-FEC4-8A546E4A9857}"/>
              </a:ext>
            </a:extLst>
          </p:cNvPr>
          <p:cNvPicPr>
            <a:picLocks noGrp="1" noChangeAspect="1"/>
          </p:cNvPicPr>
          <p:nvPr>
            <p:ph idx="1"/>
          </p:nvPr>
        </p:nvPicPr>
        <p:blipFill>
          <a:blip r:embed="rId2"/>
          <a:stretch>
            <a:fillRect/>
          </a:stretch>
        </p:blipFill>
        <p:spPr>
          <a:xfrm>
            <a:off x="643467" y="1888659"/>
            <a:ext cx="10905066" cy="30806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le 1">
            <a:extLst>
              <a:ext uri="{FF2B5EF4-FFF2-40B4-BE49-F238E27FC236}">
                <a16:creationId xmlns:a16="http://schemas.microsoft.com/office/drawing/2014/main" id="{CC2BF32C-B6B8-C967-15A9-B4DE8072D458}"/>
              </a:ext>
            </a:extLst>
          </p:cNvPr>
          <p:cNvSpPr>
            <a:spLocks noGrp="1"/>
          </p:cNvSpPr>
          <p:nvPr>
            <p:ph type="title"/>
          </p:nvPr>
        </p:nvSpPr>
        <p:spPr>
          <a:xfrm>
            <a:off x="762000" y="1138266"/>
            <a:ext cx="9738257" cy="1107126"/>
          </a:xfrm>
        </p:spPr>
        <p:txBody>
          <a:bodyPr anchor="t">
            <a:normAutofit/>
          </a:bodyPr>
          <a:lstStyle/>
          <a:p>
            <a:r>
              <a:rPr lang="en-US" sz="3200" b="1" i="0" u="none" strike="noStrike" dirty="0">
                <a:effectLst/>
                <a:latin typeface="Open Sans" panose="020B0606030504020204" pitchFamily="34" charset="0"/>
              </a:rPr>
              <a:t>The essence of </a:t>
            </a:r>
            <a:r>
              <a:rPr lang="en-US" sz="3200" b="0" i="0" u="none" strike="noStrike" dirty="0">
                <a:effectLst/>
                <a:latin typeface="Open Sans" panose="020B0606030504020204" pitchFamily="34" charset="0"/>
              </a:rPr>
              <a:t>: </a:t>
            </a:r>
            <a:r>
              <a:rPr lang="en-US" sz="3200" b="1" i="0" u="none" strike="noStrike" dirty="0" err="1">
                <a:effectLst/>
                <a:latin typeface="Open Sans" panose="020B0606030504020204" pitchFamily="34" charset="0"/>
              </a:rPr>
              <a:t>Graphql.org</a:t>
            </a:r>
            <a:endParaRPr lang="en-NL" sz="3200" dirty="0"/>
          </a:p>
        </p:txBody>
      </p:sp>
    </p:spTree>
    <p:extLst>
      <p:ext uri="{BB962C8B-B14F-4D97-AF65-F5344CB8AC3E}">
        <p14:creationId xmlns:p14="http://schemas.microsoft.com/office/powerpoint/2010/main" val="37288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36FD1-7761-CE08-723A-C7AF8F92D3D1}"/>
              </a:ext>
            </a:extLst>
          </p:cNvPr>
          <p:cNvSpPr>
            <a:spLocks noGrp="1"/>
          </p:cNvSpPr>
          <p:nvPr>
            <p:ph type="title"/>
          </p:nvPr>
        </p:nvSpPr>
        <p:spPr/>
        <p:txBody>
          <a:bodyPr/>
          <a:lstStyle/>
          <a:p>
            <a:r>
              <a:rPr lang="en-NL" dirty="0"/>
              <a:t>Comparison REST – GraphQL</a:t>
            </a:r>
          </a:p>
        </p:txBody>
      </p:sp>
      <p:pic>
        <p:nvPicPr>
          <p:cNvPr id="4098" name="Picture 2" descr="REST API Design">
            <a:extLst>
              <a:ext uri="{FF2B5EF4-FFF2-40B4-BE49-F238E27FC236}">
                <a16:creationId xmlns:a16="http://schemas.microsoft.com/office/drawing/2014/main" id="{82934C95-8E8E-A757-3945-8618B4A2D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7" y="2137717"/>
            <a:ext cx="4803569" cy="3929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This image shows how clients specify data needs, ensuring the server response matches the query structure precisely.">
            <a:extLst>
              <a:ext uri="{FF2B5EF4-FFF2-40B4-BE49-F238E27FC236}">
                <a16:creationId xmlns:a16="http://schemas.microsoft.com/office/drawing/2014/main" id="{DA0A7998-6E50-D6E6-3870-5A7041E95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527" y="2137717"/>
            <a:ext cx="6156786" cy="3719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9AE70A-150B-DC87-BD42-E9C7B2FF6EF8}"/>
              </a:ext>
            </a:extLst>
          </p:cNvPr>
          <p:cNvSpPr txBox="1"/>
          <p:nvPr/>
        </p:nvSpPr>
        <p:spPr>
          <a:xfrm>
            <a:off x="2150076" y="6329529"/>
            <a:ext cx="6696513" cy="369332"/>
          </a:xfrm>
          <a:prstGeom prst="rect">
            <a:avLst/>
          </a:prstGeom>
          <a:noFill/>
        </p:spPr>
        <p:txBody>
          <a:bodyPr wrap="none" rtlCol="0">
            <a:spAutoFit/>
          </a:bodyPr>
          <a:lstStyle/>
          <a:p>
            <a:r>
              <a:rPr lang="en-NL" i="1" dirty="0"/>
              <a:t>Bron: </a:t>
            </a:r>
            <a:r>
              <a:rPr lang="en-US" i="1" dirty="0"/>
              <a:t>https://</a:t>
            </a:r>
            <a:r>
              <a:rPr lang="en-US" i="1" dirty="0" err="1"/>
              <a:t>tailcall.run</a:t>
            </a:r>
            <a:r>
              <a:rPr lang="en-US" i="1" dirty="0"/>
              <a:t>/</a:t>
            </a:r>
            <a:r>
              <a:rPr lang="en-US" i="1" dirty="0" err="1"/>
              <a:t>graphql</a:t>
            </a:r>
            <a:r>
              <a:rPr lang="en-US" i="1" dirty="0"/>
              <a:t>/</a:t>
            </a:r>
            <a:r>
              <a:rPr lang="en-US" i="1" dirty="0" err="1"/>
              <a:t>graphql</a:t>
            </a:r>
            <a:r>
              <a:rPr lang="en-US" i="1" dirty="0"/>
              <a:t>-vs-rest-</a:t>
            </a:r>
            <a:r>
              <a:rPr lang="en-US" i="1" dirty="0" err="1"/>
              <a:t>api</a:t>
            </a:r>
            <a:r>
              <a:rPr lang="en-US" i="1" dirty="0"/>
              <a:t>-comparison/</a:t>
            </a:r>
            <a:endParaRPr lang="en-NL" i="1" dirty="0"/>
          </a:p>
        </p:txBody>
      </p:sp>
    </p:spTree>
    <p:extLst>
      <p:ext uri="{BB962C8B-B14F-4D97-AF65-F5344CB8AC3E}">
        <p14:creationId xmlns:p14="http://schemas.microsoft.com/office/powerpoint/2010/main" val="398940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4DFA-AEBC-D1AB-3AA0-008FD33C4435}"/>
              </a:ext>
            </a:extLst>
          </p:cNvPr>
          <p:cNvSpPr>
            <a:spLocks noGrp="1"/>
          </p:cNvSpPr>
          <p:nvPr>
            <p:ph type="title"/>
          </p:nvPr>
        </p:nvSpPr>
        <p:spPr>
          <a:xfrm>
            <a:off x="762000" y="1138266"/>
            <a:ext cx="9738257" cy="1107126"/>
          </a:xfrm>
        </p:spPr>
        <p:txBody>
          <a:bodyPr anchor="t">
            <a:normAutofit/>
          </a:bodyPr>
          <a:lstStyle/>
          <a:p>
            <a:r>
              <a:rPr lang="en-US" sz="3200" b="1" i="0" u="none" strike="noStrike" dirty="0">
                <a:effectLst/>
                <a:latin typeface="Open Sans" panose="020B0606030504020204" pitchFamily="34" charset="0"/>
              </a:rPr>
              <a:t>Key Concepts of </a:t>
            </a:r>
            <a:r>
              <a:rPr lang="en-US" sz="3200" b="1" i="0" u="none" strike="noStrike" dirty="0" err="1">
                <a:effectLst/>
                <a:latin typeface="Open Sans" panose="020B0606030504020204" pitchFamily="34" charset="0"/>
              </a:rPr>
              <a:t>GraphQL</a:t>
            </a:r>
            <a:r>
              <a:rPr lang="en-US" sz="3200" b="1" i="0" u="none" strike="noStrike" dirty="0">
                <a:effectLst/>
                <a:latin typeface="Open Sans" panose="020B0606030504020204" pitchFamily="34" charset="0"/>
              </a:rPr>
              <a:t> in Relation to REST</a:t>
            </a:r>
            <a:endParaRPr lang="en-NL" sz="3200" dirty="0"/>
          </a:p>
        </p:txBody>
      </p:sp>
      <p:cxnSp>
        <p:nvCxnSpPr>
          <p:cNvPr id="9" name="Straight Connector 8">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A9EF00D1-3894-A705-7DB1-B5C8DBF0BAEC}"/>
              </a:ext>
            </a:extLst>
          </p:cNvPr>
          <p:cNvGraphicFramePr>
            <a:graphicFrameLocks noGrp="1"/>
          </p:cNvGraphicFramePr>
          <p:nvPr>
            <p:ph idx="1"/>
            <p:extLst>
              <p:ext uri="{D42A27DB-BD31-4B8C-83A1-F6EECF244321}">
                <p14:modId xmlns:p14="http://schemas.microsoft.com/office/powerpoint/2010/main" val="327315016"/>
              </p:ext>
            </p:extLst>
          </p:nvPr>
        </p:nvGraphicFramePr>
        <p:xfrm>
          <a:off x="865140" y="1784886"/>
          <a:ext cx="10490432" cy="4822528"/>
        </p:xfrm>
        <a:graphic>
          <a:graphicData uri="http://schemas.openxmlformats.org/drawingml/2006/table">
            <a:tbl>
              <a:tblPr firstRow="1" firstCol="1">
                <a:tableStyleId>{00A15C55-8517-42AA-B614-E9B94910E393}</a:tableStyleId>
              </a:tblPr>
              <a:tblGrid>
                <a:gridCol w="1654776">
                  <a:extLst>
                    <a:ext uri="{9D8B030D-6E8A-4147-A177-3AD203B41FA5}">
                      <a16:colId xmlns:a16="http://schemas.microsoft.com/office/drawing/2014/main" val="3357809792"/>
                    </a:ext>
                  </a:extLst>
                </a:gridCol>
                <a:gridCol w="4125433">
                  <a:extLst>
                    <a:ext uri="{9D8B030D-6E8A-4147-A177-3AD203B41FA5}">
                      <a16:colId xmlns:a16="http://schemas.microsoft.com/office/drawing/2014/main" val="1695961540"/>
                    </a:ext>
                  </a:extLst>
                </a:gridCol>
                <a:gridCol w="4710223">
                  <a:extLst>
                    <a:ext uri="{9D8B030D-6E8A-4147-A177-3AD203B41FA5}">
                      <a16:colId xmlns:a16="http://schemas.microsoft.com/office/drawing/2014/main" val="4192439842"/>
                    </a:ext>
                  </a:extLst>
                </a:gridCol>
              </a:tblGrid>
              <a:tr h="213579">
                <a:tc>
                  <a:txBody>
                    <a:bodyPr/>
                    <a:lstStyle/>
                    <a:p>
                      <a:r>
                        <a:rPr lang="en-US" sz="1400" b="1" dirty="0">
                          <a:effectLst/>
                        </a:rPr>
                        <a:t>Concepts</a:t>
                      </a:r>
                    </a:p>
                  </a:txBody>
                  <a:tcPr marL="33678" marR="33678" marT="15544" marB="15544" anchor="ctr"/>
                </a:tc>
                <a:tc>
                  <a:txBody>
                    <a:bodyPr/>
                    <a:lstStyle/>
                    <a:p>
                      <a:r>
                        <a:rPr lang="en-US" sz="1400" b="1">
                          <a:effectLst/>
                        </a:rPr>
                        <a:t>REST</a:t>
                      </a:r>
                    </a:p>
                  </a:txBody>
                  <a:tcPr marL="33678" marR="33678" marT="15544" marB="15544" anchor="ctr"/>
                </a:tc>
                <a:tc>
                  <a:txBody>
                    <a:bodyPr/>
                    <a:lstStyle/>
                    <a:p>
                      <a:r>
                        <a:rPr lang="en-US" sz="1400" b="1" dirty="0" err="1">
                          <a:effectLst/>
                        </a:rPr>
                        <a:t>GraphQL</a:t>
                      </a:r>
                      <a:endParaRPr lang="en-US" sz="1400" b="1" dirty="0">
                        <a:effectLst/>
                      </a:endParaRPr>
                    </a:p>
                  </a:txBody>
                  <a:tcPr marL="33678" marR="33678" marT="15544" marB="15544" anchor="ctr"/>
                </a:tc>
                <a:extLst>
                  <a:ext uri="{0D108BD9-81ED-4DB2-BD59-A6C34878D82A}">
                    <a16:rowId xmlns:a16="http://schemas.microsoft.com/office/drawing/2014/main" val="3251697275"/>
                  </a:ext>
                </a:extLst>
              </a:tr>
              <a:tr h="369365">
                <a:tc>
                  <a:txBody>
                    <a:bodyPr/>
                    <a:lstStyle/>
                    <a:p>
                      <a:r>
                        <a:rPr lang="en-US" sz="1400" b="1">
                          <a:effectLst/>
                        </a:rPr>
                        <a:t>Endpoint Structure</a:t>
                      </a:r>
                      <a:endParaRPr lang="en-US" sz="1400">
                        <a:effectLst/>
                      </a:endParaRPr>
                    </a:p>
                  </a:txBody>
                  <a:tcPr marL="33678" marR="33678" marT="15544" marB="15544" anchor="ctr"/>
                </a:tc>
                <a:tc>
                  <a:txBody>
                    <a:bodyPr/>
                    <a:lstStyle/>
                    <a:p>
                      <a:r>
                        <a:rPr lang="en-US" sz="1400">
                          <a:effectLst/>
                        </a:rPr>
                        <a:t>Multiple endpoints for different resources (e.g., /users, /posts).</a:t>
                      </a:r>
                    </a:p>
                  </a:txBody>
                  <a:tcPr marL="33678" marR="33678" marT="15544" marB="15544" anchor="ctr"/>
                </a:tc>
                <a:tc>
                  <a:txBody>
                    <a:bodyPr/>
                    <a:lstStyle/>
                    <a:p>
                      <a:r>
                        <a:rPr lang="en-US" sz="1400">
                          <a:effectLst/>
                        </a:rPr>
                        <a:t>Single endpoint (e.g., /graphql) handles all queries, mutations, and subscriptions.</a:t>
                      </a:r>
                    </a:p>
                  </a:txBody>
                  <a:tcPr marL="33678" marR="33678" marT="15544" marB="15544" anchor="ctr"/>
                </a:tc>
                <a:extLst>
                  <a:ext uri="{0D108BD9-81ED-4DB2-BD59-A6C34878D82A}">
                    <a16:rowId xmlns:a16="http://schemas.microsoft.com/office/drawing/2014/main" val="1884369889"/>
                  </a:ext>
                </a:extLst>
              </a:tr>
              <a:tr h="369365">
                <a:tc>
                  <a:txBody>
                    <a:bodyPr/>
                    <a:lstStyle/>
                    <a:p>
                      <a:r>
                        <a:rPr lang="en-US" sz="1400" b="1">
                          <a:effectLst/>
                        </a:rPr>
                        <a:t>Data Fetching</a:t>
                      </a:r>
                      <a:endParaRPr lang="en-US" sz="1400">
                        <a:effectLst/>
                      </a:endParaRPr>
                    </a:p>
                  </a:txBody>
                  <a:tcPr marL="33678" marR="33678" marT="15544" marB="15544" anchor="ctr"/>
                </a:tc>
                <a:tc>
                  <a:txBody>
                    <a:bodyPr/>
                    <a:lstStyle/>
                    <a:p>
                      <a:r>
                        <a:rPr lang="en-US" sz="1400">
                          <a:effectLst/>
                        </a:rPr>
                        <a:t>Server defines response structure, often causing over-fetching or under-fetching.</a:t>
                      </a:r>
                    </a:p>
                  </a:txBody>
                  <a:tcPr marL="33678" marR="33678" marT="15544" marB="15544" anchor="ctr"/>
                </a:tc>
                <a:tc>
                  <a:txBody>
                    <a:bodyPr/>
                    <a:lstStyle/>
                    <a:p>
                      <a:r>
                        <a:rPr lang="en-US" sz="1400">
                          <a:effectLst/>
                        </a:rPr>
                        <a:t>Clients define the exact data needed, reducing over-fetching and under-fetching.</a:t>
                      </a:r>
                    </a:p>
                  </a:txBody>
                  <a:tcPr marL="33678" marR="33678" marT="15544" marB="15544" anchor="ctr"/>
                </a:tc>
                <a:extLst>
                  <a:ext uri="{0D108BD9-81ED-4DB2-BD59-A6C34878D82A}">
                    <a16:rowId xmlns:a16="http://schemas.microsoft.com/office/drawing/2014/main" val="7714900"/>
                  </a:ext>
                </a:extLst>
              </a:tr>
              <a:tr h="369365">
                <a:tc>
                  <a:txBody>
                    <a:bodyPr/>
                    <a:lstStyle/>
                    <a:p>
                      <a:r>
                        <a:rPr lang="en-US" sz="1400" b="1">
                          <a:effectLst/>
                        </a:rPr>
                        <a:t>Schema</a:t>
                      </a:r>
                      <a:endParaRPr lang="en-US" sz="1400">
                        <a:effectLst/>
                      </a:endParaRPr>
                    </a:p>
                  </a:txBody>
                  <a:tcPr marL="33678" marR="33678" marT="15544" marB="15544" anchor="ctr"/>
                </a:tc>
                <a:tc>
                  <a:txBody>
                    <a:bodyPr/>
                    <a:lstStyle/>
                    <a:p>
                      <a:r>
                        <a:rPr lang="en-US" sz="1400">
                          <a:effectLst/>
                        </a:rPr>
                        <a:t>Relies on documentation and conventions for understanding data structure.</a:t>
                      </a:r>
                    </a:p>
                  </a:txBody>
                  <a:tcPr marL="33678" marR="33678" marT="15544" marB="15544" anchor="ctr"/>
                </a:tc>
                <a:tc>
                  <a:txBody>
                    <a:bodyPr/>
                    <a:lstStyle/>
                    <a:p>
                      <a:r>
                        <a:rPr lang="en-US" sz="1400">
                          <a:effectLst/>
                        </a:rPr>
                        <a:t>Uses a strongly typed schema that explicitly defines data types and relationships.</a:t>
                      </a:r>
                    </a:p>
                  </a:txBody>
                  <a:tcPr marL="33678" marR="33678" marT="15544" marB="15544" anchor="ctr"/>
                </a:tc>
                <a:extLst>
                  <a:ext uri="{0D108BD9-81ED-4DB2-BD59-A6C34878D82A}">
                    <a16:rowId xmlns:a16="http://schemas.microsoft.com/office/drawing/2014/main" val="2281051033"/>
                  </a:ext>
                </a:extLst>
              </a:tr>
              <a:tr h="369365">
                <a:tc>
                  <a:txBody>
                    <a:bodyPr/>
                    <a:lstStyle/>
                    <a:p>
                      <a:r>
                        <a:rPr lang="en-US" sz="1400" b="1">
                          <a:effectLst/>
                        </a:rPr>
                        <a:t>Nested Queries</a:t>
                      </a:r>
                      <a:endParaRPr lang="en-US" sz="1400">
                        <a:effectLst/>
                      </a:endParaRPr>
                    </a:p>
                  </a:txBody>
                  <a:tcPr marL="33678" marR="33678" marT="15544" marB="15544" anchor="ctr"/>
                </a:tc>
                <a:tc>
                  <a:txBody>
                    <a:bodyPr/>
                    <a:lstStyle/>
                    <a:p>
                      <a:r>
                        <a:rPr lang="en-US" sz="1400">
                          <a:effectLst/>
                        </a:rPr>
                        <a:t>Requires multiple requests for related data, increasing latency.</a:t>
                      </a:r>
                    </a:p>
                  </a:txBody>
                  <a:tcPr marL="33678" marR="33678" marT="15544" marB="15544" anchor="ctr"/>
                </a:tc>
                <a:tc>
                  <a:txBody>
                    <a:bodyPr/>
                    <a:lstStyle/>
                    <a:p>
                      <a:r>
                        <a:rPr lang="en-US" sz="1400">
                          <a:effectLst/>
                        </a:rPr>
                        <a:t>Supports nested queries, enabling retrieval of related data in a single request.</a:t>
                      </a:r>
                    </a:p>
                  </a:txBody>
                  <a:tcPr marL="33678" marR="33678" marT="15544" marB="15544" anchor="ctr"/>
                </a:tc>
                <a:extLst>
                  <a:ext uri="{0D108BD9-81ED-4DB2-BD59-A6C34878D82A}">
                    <a16:rowId xmlns:a16="http://schemas.microsoft.com/office/drawing/2014/main" val="2234846777"/>
                  </a:ext>
                </a:extLst>
              </a:tr>
              <a:tr h="369365">
                <a:tc>
                  <a:txBody>
                    <a:bodyPr/>
                    <a:lstStyle/>
                    <a:p>
                      <a:r>
                        <a:rPr lang="en-US" sz="1400" b="1">
                          <a:effectLst/>
                        </a:rPr>
                        <a:t>Versioning</a:t>
                      </a:r>
                      <a:endParaRPr lang="en-US" sz="1400">
                        <a:effectLst/>
                      </a:endParaRPr>
                    </a:p>
                  </a:txBody>
                  <a:tcPr marL="33678" marR="33678" marT="15544" marB="15544" anchor="ctr"/>
                </a:tc>
                <a:tc>
                  <a:txBody>
                    <a:bodyPr/>
                    <a:lstStyle/>
                    <a:p>
                      <a:r>
                        <a:rPr lang="en-US" sz="1400">
                          <a:effectLst/>
                        </a:rPr>
                        <a:t>New versions are handled via new endpoints (e.g., /v1/users, /v2/users).</a:t>
                      </a:r>
                    </a:p>
                  </a:txBody>
                  <a:tcPr marL="33678" marR="33678" marT="15544" marB="15544" anchor="ctr"/>
                </a:tc>
                <a:tc>
                  <a:txBody>
                    <a:bodyPr/>
                    <a:lstStyle/>
                    <a:p>
                      <a:r>
                        <a:rPr lang="en-US" sz="1400">
                          <a:effectLst/>
                        </a:rPr>
                        <a:t>Avoids versioning by evolving the schema, adding fields without breaking existing queries.</a:t>
                      </a:r>
                    </a:p>
                  </a:txBody>
                  <a:tcPr marL="33678" marR="33678" marT="15544" marB="15544" anchor="ctr"/>
                </a:tc>
                <a:extLst>
                  <a:ext uri="{0D108BD9-81ED-4DB2-BD59-A6C34878D82A}">
                    <a16:rowId xmlns:a16="http://schemas.microsoft.com/office/drawing/2014/main" val="2410190799"/>
                  </a:ext>
                </a:extLst>
              </a:tr>
              <a:tr h="369365">
                <a:tc>
                  <a:txBody>
                    <a:bodyPr/>
                    <a:lstStyle/>
                    <a:p>
                      <a:r>
                        <a:rPr lang="en-US" sz="1400" b="1">
                          <a:effectLst/>
                        </a:rPr>
                        <a:t>Real-Time Data</a:t>
                      </a:r>
                      <a:endParaRPr lang="en-US" sz="1400">
                        <a:effectLst/>
                      </a:endParaRPr>
                    </a:p>
                  </a:txBody>
                  <a:tcPr marL="33678" marR="33678" marT="15544" marB="15544" anchor="ctr"/>
                </a:tc>
                <a:tc>
                  <a:txBody>
                    <a:bodyPr/>
                    <a:lstStyle/>
                    <a:p>
                      <a:r>
                        <a:rPr lang="en-US" sz="1400">
                          <a:effectLst/>
                        </a:rPr>
                        <a:t>Requires additional infrastructure like WebSockets or polling for real-time updates.</a:t>
                      </a:r>
                    </a:p>
                  </a:txBody>
                  <a:tcPr marL="33678" marR="33678" marT="15544" marB="15544" anchor="ctr"/>
                </a:tc>
                <a:tc>
                  <a:txBody>
                    <a:bodyPr/>
                    <a:lstStyle/>
                    <a:p>
                      <a:r>
                        <a:rPr lang="en-US" sz="1400">
                          <a:effectLst/>
                        </a:rPr>
                        <a:t>Native support for real-time updates via subscriptions.</a:t>
                      </a:r>
                    </a:p>
                  </a:txBody>
                  <a:tcPr marL="33678" marR="33678" marT="15544" marB="15544" anchor="ctr"/>
                </a:tc>
                <a:extLst>
                  <a:ext uri="{0D108BD9-81ED-4DB2-BD59-A6C34878D82A}">
                    <a16:rowId xmlns:a16="http://schemas.microsoft.com/office/drawing/2014/main" val="3581530598"/>
                  </a:ext>
                </a:extLst>
              </a:tr>
              <a:tr h="213579">
                <a:tc>
                  <a:txBody>
                    <a:bodyPr/>
                    <a:lstStyle/>
                    <a:p>
                      <a:r>
                        <a:rPr lang="en-US" sz="1400" b="1">
                          <a:effectLst/>
                        </a:rPr>
                        <a:t>Flexibility</a:t>
                      </a:r>
                      <a:endParaRPr lang="en-US" sz="1400">
                        <a:effectLst/>
                      </a:endParaRPr>
                    </a:p>
                  </a:txBody>
                  <a:tcPr marL="33678" marR="33678" marT="15544" marB="15544" anchor="ctr"/>
                </a:tc>
                <a:tc>
                  <a:txBody>
                    <a:bodyPr/>
                    <a:lstStyle/>
                    <a:p>
                      <a:r>
                        <a:rPr lang="en-US" sz="1400">
                          <a:effectLst/>
                        </a:rPr>
                        <a:t>Less flexible; data structure determined by the server.</a:t>
                      </a:r>
                    </a:p>
                  </a:txBody>
                  <a:tcPr marL="33678" marR="33678" marT="15544" marB="15544" anchor="ctr"/>
                </a:tc>
                <a:tc>
                  <a:txBody>
                    <a:bodyPr/>
                    <a:lstStyle/>
                    <a:p>
                      <a:r>
                        <a:rPr lang="en-US" sz="1400">
                          <a:effectLst/>
                        </a:rPr>
                        <a:t>Highly flexible; clients control what data they receive.</a:t>
                      </a:r>
                    </a:p>
                  </a:txBody>
                  <a:tcPr marL="33678" marR="33678" marT="15544" marB="15544" anchor="ctr"/>
                </a:tc>
                <a:extLst>
                  <a:ext uri="{0D108BD9-81ED-4DB2-BD59-A6C34878D82A}">
                    <a16:rowId xmlns:a16="http://schemas.microsoft.com/office/drawing/2014/main" val="3319134080"/>
                  </a:ext>
                </a:extLst>
              </a:tr>
              <a:tr h="213579">
                <a:tc>
                  <a:txBody>
                    <a:bodyPr/>
                    <a:lstStyle/>
                    <a:p>
                      <a:r>
                        <a:rPr lang="en-US" sz="1400" b="1">
                          <a:effectLst/>
                        </a:rPr>
                        <a:t>Performance</a:t>
                      </a:r>
                      <a:endParaRPr lang="en-US" sz="1400">
                        <a:effectLst/>
                      </a:endParaRPr>
                    </a:p>
                  </a:txBody>
                  <a:tcPr marL="33678" marR="33678" marT="15544" marB="15544" anchor="ctr"/>
                </a:tc>
                <a:tc>
                  <a:txBody>
                    <a:bodyPr/>
                    <a:lstStyle/>
                    <a:p>
                      <a:r>
                        <a:rPr lang="en-US" sz="1400">
                          <a:effectLst/>
                        </a:rPr>
                        <a:t>Multiple requests may result in higher network overhead.</a:t>
                      </a:r>
                    </a:p>
                  </a:txBody>
                  <a:tcPr marL="33678" marR="33678" marT="15544" marB="15544" anchor="ctr"/>
                </a:tc>
                <a:tc>
                  <a:txBody>
                    <a:bodyPr/>
                    <a:lstStyle/>
                    <a:p>
                      <a:r>
                        <a:rPr lang="en-US" sz="1400">
                          <a:effectLst/>
                        </a:rPr>
                        <a:t>Fewer API calls reduce network overhead and latency.</a:t>
                      </a:r>
                    </a:p>
                  </a:txBody>
                  <a:tcPr marL="33678" marR="33678" marT="15544" marB="15544" anchor="ctr"/>
                </a:tc>
                <a:extLst>
                  <a:ext uri="{0D108BD9-81ED-4DB2-BD59-A6C34878D82A}">
                    <a16:rowId xmlns:a16="http://schemas.microsoft.com/office/drawing/2014/main" val="4152302464"/>
                  </a:ext>
                </a:extLst>
              </a:tr>
              <a:tr h="369365">
                <a:tc>
                  <a:txBody>
                    <a:bodyPr/>
                    <a:lstStyle/>
                    <a:p>
                      <a:r>
                        <a:rPr lang="en-US" sz="1400" b="1">
                          <a:effectLst/>
                        </a:rPr>
                        <a:t>Learning Curve</a:t>
                      </a:r>
                      <a:endParaRPr lang="en-US" sz="1400">
                        <a:effectLst/>
                      </a:endParaRPr>
                    </a:p>
                  </a:txBody>
                  <a:tcPr marL="33678" marR="33678" marT="15544" marB="15544" anchor="ctr"/>
                </a:tc>
                <a:tc>
                  <a:txBody>
                    <a:bodyPr/>
                    <a:lstStyle/>
                    <a:p>
                      <a:r>
                        <a:rPr lang="en-US" sz="1400">
                          <a:effectLst/>
                        </a:rPr>
                        <a:t>Easier to learn and implement, with well-established conventions and tools.</a:t>
                      </a:r>
                    </a:p>
                  </a:txBody>
                  <a:tcPr marL="33678" marR="33678" marT="15544" marB="15544" anchor="ctr"/>
                </a:tc>
                <a:tc>
                  <a:txBody>
                    <a:bodyPr/>
                    <a:lstStyle/>
                    <a:p>
                      <a:r>
                        <a:rPr lang="en-US" sz="1400">
                          <a:effectLst/>
                        </a:rPr>
                        <a:t>Steeper learning curve, requiring understanding of schema design and query optimization.</a:t>
                      </a:r>
                    </a:p>
                  </a:txBody>
                  <a:tcPr marL="33678" marR="33678" marT="15544" marB="15544" anchor="ctr"/>
                </a:tc>
                <a:extLst>
                  <a:ext uri="{0D108BD9-81ED-4DB2-BD59-A6C34878D82A}">
                    <a16:rowId xmlns:a16="http://schemas.microsoft.com/office/drawing/2014/main" val="3128248916"/>
                  </a:ext>
                </a:extLst>
              </a:tr>
              <a:tr h="369365">
                <a:tc>
                  <a:txBody>
                    <a:bodyPr/>
                    <a:lstStyle/>
                    <a:p>
                      <a:r>
                        <a:rPr lang="en-US" sz="1400" b="1">
                          <a:effectLst/>
                        </a:rPr>
                        <a:t>Potential Challenges</a:t>
                      </a:r>
                      <a:endParaRPr lang="en-US" sz="1400">
                        <a:effectLst/>
                      </a:endParaRPr>
                    </a:p>
                  </a:txBody>
                  <a:tcPr marL="33678" marR="33678" marT="15544" marB="15544" anchor="ctr"/>
                </a:tc>
                <a:tc>
                  <a:txBody>
                    <a:bodyPr/>
                    <a:lstStyle/>
                    <a:p>
                      <a:r>
                        <a:rPr lang="en-US" sz="1400">
                          <a:effectLst/>
                        </a:rPr>
                        <a:t>Simple to scale but may require many endpoints for complex APIs.</a:t>
                      </a:r>
                    </a:p>
                  </a:txBody>
                  <a:tcPr marL="33678" marR="33678" marT="15544" marB="15544" anchor="ctr"/>
                </a:tc>
                <a:tc>
                  <a:txBody>
                    <a:bodyPr/>
                    <a:lstStyle/>
                    <a:p>
                      <a:r>
                        <a:rPr lang="en-US" sz="1400" dirty="0">
                          <a:effectLst/>
                        </a:rPr>
                        <a:t>Performance bottlenecks can arise from poorly optimized or overly complex queries.</a:t>
                      </a:r>
                    </a:p>
                  </a:txBody>
                  <a:tcPr marL="33678" marR="33678" marT="15544" marB="15544" anchor="ctr"/>
                </a:tc>
                <a:extLst>
                  <a:ext uri="{0D108BD9-81ED-4DB2-BD59-A6C34878D82A}">
                    <a16:rowId xmlns:a16="http://schemas.microsoft.com/office/drawing/2014/main" val="2949213640"/>
                  </a:ext>
                </a:extLst>
              </a:tr>
            </a:tbl>
          </a:graphicData>
        </a:graphic>
      </p:graphicFrame>
    </p:spTree>
    <p:extLst>
      <p:ext uri="{BB962C8B-B14F-4D97-AF65-F5344CB8AC3E}">
        <p14:creationId xmlns:p14="http://schemas.microsoft.com/office/powerpoint/2010/main" val="3826675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53046</TotalTime>
  <Words>1342</Words>
  <Application>Microsoft Macintosh PowerPoint</Application>
  <PresentationFormat>Widescreen</PresentationFormat>
  <Paragraphs>110</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Open Sans</vt:lpstr>
      <vt:lpstr>Office Theme</vt:lpstr>
      <vt:lpstr>GraphQL</vt:lpstr>
      <vt:lpstr>Introduction</vt:lpstr>
      <vt:lpstr>PowerPoint Presentation</vt:lpstr>
      <vt:lpstr>PowerPoint Presentation</vt:lpstr>
      <vt:lpstr>GraphQL in 2024 – analyzing the trends</vt:lpstr>
      <vt:lpstr>Why GraphQL?</vt:lpstr>
      <vt:lpstr>The essence of : Graphql.org</vt:lpstr>
      <vt:lpstr>Comparison REST – GraphQL</vt:lpstr>
      <vt:lpstr>Key Concepts of GraphQL in Relation to REST</vt:lpstr>
      <vt:lpstr>References</vt:lpstr>
      <vt:lpstr>How AI thinks about GraphQL</vt:lpstr>
      <vt:lpstr>Bennefits, challenges, advantages &amp; limitations</vt:lpstr>
      <vt:lpstr>Positioning GraphQL in relation to the NL API Strategy &amp; Digikoppeling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van der Plas</dc:creator>
  <cp:lastModifiedBy>Martin van der Plas</cp:lastModifiedBy>
  <cp:revision>7</cp:revision>
  <dcterms:created xsi:type="dcterms:W3CDTF">2024-11-29T10:04:50Z</dcterms:created>
  <dcterms:modified xsi:type="dcterms:W3CDTF">2025-03-11T11:05:36Z</dcterms:modified>
</cp:coreProperties>
</file>